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Noto Sans KR"/>
      <p:regular r:id="rId63"/>
      <p:bold r:id="rId64"/>
    </p:embeddedFont>
    <p:embeddedFont>
      <p:font typeface="Inter SemiBold"/>
      <p:regular r:id="rId65"/>
      <p:bold r:id="rId66"/>
      <p:italic r:id="rId67"/>
      <p:boldItalic r:id="rId68"/>
    </p:embeddedFont>
    <p:embeddedFont>
      <p:font typeface="Noto Sans ExtraBold"/>
      <p:bold r:id="rId69"/>
      <p:boldItalic r:id="rId70"/>
    </p:embeddedFont>
    <p:embeddedFont>
      <p:font typeface="Noto Sans Medium"/>
      <p:regular r:id="rId71"/>
      <p:bold r:id="rId72"/>
      <p:italic r:id="rId73"/>
      <p:boldItalic r:id="rId74"/>
    </p:embeddedFont>
    <p:embeddedFont>
      <p:font typeface="Noto Sans SemiBold"/>
      <p:regular r:id="rId75"/>
      <p:bold r:id="rId76"/>
      <p:italic r:id="rId77"/>
      <p:boldItalic r:id="rId78"/>
    </p:embeddedFont>
    <p:embeddedFont>
      <p:font typeface="Noto Sans"/>
      <p:regular r:id="rId79"/>
      <p:bold r:id="rId80"/>
      <p:italic r:id="rId81"/>
      <p:boldItalic r:id="rId82"/>
    </p:embeddedFont>
    <p:embeddedFont>
      <p:font typeface="Inter"/>
      <p:bold r:id="rId83"/>
      <p:boldItalic r:id="rId84"/>
    </p:embeddedFont>
    <p:embeddedFont>
      <p:font typeface="Montserrat"/>
      <p:regular r:id="rId85"/>
      <p:bold r:id="rId86"/>
      <p:italic r:id="rId87"/>
      <p:boldItalic r:id="rId88"/>
    </p:embeddedFont>
    <p:embeddedFont>
      <p:font typeface="Inter ExtraBold"/>
      <p:bold r:id="rId89"/>
      <p:boldItalic r:id="rId90"/>
    </p:embeddedFont>
    <p:embeddedFont>
      <p:font typeface="Sarala"/>
      <p:regular r:id="rId91"/>
      <p:bold r:id="rId92"/>
    </p:embeddedFont>
    <p:embeddedFont>
      <p:font typeface="Inter Medium"/>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251D58-D438-4E4F-9FFA-260003DEE001}">
  <a:tblStyle styleId="{85251D58-D438-4E4F-9FFA-260003DEE0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118640-C4F0-4D73-8031-3214CDC5EEE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Inter-boldItalic.fntdata"/><Relationship Id="rId83" Type="http://schemas.openxmlformats.org/officeDocument/2006/relationships/font" Target="fonts/Inter-bold.fntdata"/><Relationship Id="rId42" Type="http://schemas.openxmlformats.org/officeDocument/2006/relationships/slide" Target="slides/slide36.xml"/><Relationship Id="rId86" Type="http://schemas.openxmlformats.org/officeDocument/2006/relationships/font" Target="fonts/Montserrat-bold.fntdata"/><Relationship Id="rId41" Type="http://schemas.openxmlformats.org/officeDocument/2006/relationships/slide" Target="slides/slide35.xml"/><Relationship Id="rId85" Type="http://schemas.openxmlformats.org/officeDocument/2006/relationships/font" Target="fonts/Montserrat-regular.fntdata"/><Relationship Id="rId44" Type="http://schemas.openxmlformats.org/officeDocument/2006/relationships/slide" Target="slides/slide38.xml"/><Relationship Id="rId88" Type="http://schemas.openxmlformats.org/officeDocument/2006/relationships/font" Target="fonts/Montserrat-boldItalic.fntdata"/><Relationship Id="rId43" Type="http://schemas.openxmlformats.org/officeDocument/2006/relationships/slide" Target="slides/slide37.xml"/><Relationship Id="rId87" Type="http://schemas.openxmlformats.org/officeDocument/2006/relationships/font" Target="fonts/Montserrat-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InterExtraBold-bold.fntdata"/><Relationship Id="rId80" Type="http://schemas.openxmlformats.org/officeDocument/2006/relationships/font" Target="fonts/NotoSans-bold.fntdata"/><Relationship Id="rId82" Type="http://schemas.openxmlformats.org/officeDocument/2006/relationships/font" Target="fonts/NotoSans-boldItalic.fntdata"/><Relationship Id="rId81" Type="http://schemas.openxmlformats.org/officeDocument/2006/relationships/font" Target="fonts/Noto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otoSansMedium-italic.fntdata"/><Relationship Id="rId72" Type="http://schemas.openxmlformats.org/officeDocument/2006/relationships/font" Target="fonts/NotoSansMedium-bold.fntdata"/><Relationship Id="rId31" Type="http://schemas.openxmlformats.org/officeDocument/2006/relationships/slide" Target="slides/slide25.xml"/><Relationship Id="rId75" Type="http://schemas.openxmlformats.org/officeDocument/2006/relationships/font" Target="fonts/NotoSansSemiBold-regular.fntdata"/><Relationship Id="rId30" Type="http://schemas.openxmlformats.org/officeDocument/2006/relationships/slide" Target="slides/slide24.xml"/><Relationship Id="rId74" Type="http://schemas.openxmlformats.org/officeDocument/2006/relationships/font" Target="fonts/NotoSansMedium-boldItalic.fntdata"/><Relationship Id="rId33" Type="http://schemas.openxmlformats.org/officeDocument/2006/relationships/slide" Target="slides/slide27.xml"/><Relationship Id="rId77" Type="http://schemas.openxmlformats.org/officeDocument/2006/relationships/font" Target="fonts/NotoSansSemiBold-italic.fntdata"/><Relationship Id="rId32" Type="http://schemas.openxmlformats.org/officeDocument/2006/relationships/slide" Target="slides/slide26.xml"/><Relationship Id="rId76" Type="http://schemas.openxmlformats.org/officeDocument/2006/relationships/font" Target="fonts/NotoSansSemiBold-bold.fntdata"/><Relationship Id="rId35" Type="http://schemas.openxmlformats.org/officeDocument/2006/relationships/slide" Target="slides/slide29.xml"/><Relationship Id="rId79" Type="http://schemas.openxmlformats.org/officeDocument/2006/relationships/font" Target="fonts/NotoSans-regular.fntdata"/><Relationship Id="rId34" Type="http://schemas.openxmlformats.org/officeDocument/2006/relationships/slide" Target="slides/slide28.xml"/><Relationship Id="rId78" Type="http://schemas.openxmlformats.org/officeDocument/2006/relationships/font" Target="fonts/NotoSansSemiBold-boldItalic.fntdata"/><Relationship Id="rId71" Type="http://schemas.openxmlformats.org/officeDocument/2006/relationships/font" Target="fonts/NotoSansMedium-regular.fntdata"/><Relationship Id="rId70" Type="http://schemas.openxmlformats.org/officeDocument/2006/relationships/font" Target="fonts/NotoSansExtra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NotoSansKR-bold.fntdata"/><Relationship Id="rId63" Type="http://schemas.openxmlformats.org/officeDocument/2006/relationships/font" Target="fonts/NotoSansKR-regular.fntdata"/><Relationship Id="rId22" Type="http://schemas.openxmlformats.org/officeDocument/2006/relationships/slide" Target="slides/slide16.xml"/><Relationship Id="rId66" Type="http://schemas.openxmlformats.org/officeDocument/2006/relationships/font" Target="fonts/InterSemiBold-bold.fntdata"/><Relationship Id="rId21" Type="http://schemas.openxmlformats.org/officeDocument/2006/relationships/slide" Target="slides/slide15.xml"/><Relationship Id="rId65" Type="http://schemas.openxmlformats.org/officeDocument/2006/relationships/font" Target="fonts/InterSemiBold-regular.fntdata"/><Relationship Id="rId24" Type="http://schemas.openxmlformats.org/officeDocument/2006/relationships/slide" Target="slides/slide18.xml"/><Relationship Id="rId68" Type="http://schemas.openxmlformats.org/officeDocument/2006/relationships/font" Target="fonts/InterSemiBold-boldItalic.fntdata"/><Relationship Id="rId23" Type="http://schemas.openxmlformats.org/officeDocument/2006/relationships/slide" Target="slides/slide17.xml"/><Relationship Id="rId67" Type="http://schemas.openxmlformats.org/officeDocument/2006/relationships/font" Target="fonts/InterSemi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otoSans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InterMedium-italic.fntdata"/><Relationship Id="rId50" Type="http://schemas.openxmlformats.org/officeDocument/2006/relationships/slide" Target="slides/slide44.xml"/><Relationship Id="rId94" Type="http://schemas.openxmlformats.org/officeDocument/2006/relationships/font" Target="fonts/InterMedium-bold.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InterMedium-boldItalic.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Sarala-regular.fntdata"/><Relationship Id="rId90" Type="http://schemas.openxmlformats.org/officeDocument/2006/relationships/font" Target="fonts/InterExtraBold-boldItalic.fntdata"/><Relationship Id="rId93" Type="http://schemas.openxmlformats.org/officeDocument/2006/relationships/font" Target="fonts/InterMedium-regular.fntdata"/><Relationship Id="rId92" Type="http://schemas.openxmlformats.org/officeDocument/2006/relationships/font" Target="fonts/Sarala-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f6e704d982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t>
            </a:r>
            <a:endParaRPr/>
          </a:p>
        </p:txBody>
      </p:sp>
      <p:sp>
        <p:nvSpPr>
          <p:cNvPr id="57" name="Google Shape;57;g2f6e704d982_3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6e704d982_4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31818"/>
              </a:lnSpc>
              <a:spcBef>
                <a:spcPts val="1200"/>
              </a:spcBef>
              <a:spcAft>
                <a:spcPts val="0"/>
              </a:spcAft>
              <a:buClr>
                <a:schemeClr val="dk1"/>
              </a:buClr>
              <a:buSzPts val="1100"/>
              <a:buFont typeface="Arial"/>
              <a:buNone/>
            </a:pPr>
            <a:r>
              <a:rPr lang="ko">
                <a:solidFill>
                  <a:srgbClr val="211F1C"/>
                </a:solidFill>
              </a:rPr>
              <a:t>입점 브랜드에 대한 수수료율을 낮춘다면 입점 중 혹은 입점 예정인 브랜드들이 유지 혹은 증가할 수 있으나 매출 성장의 한계 발생 가능</a:t>
            </a:r>
            <a:endParaRPr>
              <a:solidFill>
                <a:srgbClr val="211F1C"/>
              </a:solidFill>
            </a:endParaRPr>
          </a:p>
          <a:p>
            <a:pPr indent="0" lvl="0" marL="0" rtl="0" algn="l">
              <a:lnSpc>
                <a:spcPct val="231818"/>
              </a:lnSpc>
              <a:spcBef>
                <a:spcPts val="1200"/>
              </a:spcBef>
              <a:spcAft>
                <a:spcPts val="1200"/>
              </a:spcAft>
              <a:buClr>
                <a:schemeClr val="dk1"/>
              </a:buClr>
              <a:buSzPts val="1100"/>
              <a:buFont typeface="Arial"/>
              <a:buNone/>
            </a:pPr>
            <a:r>
              <a:rPr lang="ko">
                <a:solidFill>
                  <a:srgbClr val="211F1C"/>
                </a:solidFill>
              </a:rPr>
              <a:t>수수료를 낮추지 않고 유지한다면 이후 매출액 성장 폭이 더 커질 가능성이 있는 기회가 있음.</a:t>
            </a:r>
            <a:endParaRPr/>
          </a:p>
        </p:txBody>
      </p:sp>
      <p:sp>
        <p:nvSpPr>
          <p:cNvPr id="272" name="Google Shape;272;g2f6e704d982_4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f6e704d982_4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f6e704d982_4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6e704d982_4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f6e704d982_4_6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6e704d982_4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f6e704d982_4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f6e704d982_4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f6e704d982_4_6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7b5089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f7b5089c9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6e704d982_4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f6e704d982_4_6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f6e704d982_4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f6e704d982_4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f6e704d982_4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f6e704d982_4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f6e704d982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f6e704d982_4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6e704d982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f6e704d982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f6e704d982_6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2f6e704d982_6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f6e704d982_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f6e704d982_6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f6e704d982_6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f6e704d982_6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f6e704d982_6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f6e704d982_6_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6e704d982_6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2f6e704d982_6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6e704d982_6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2f6e704d982_6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f6e704d982_6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f6e704d982_6_5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f6e704d982_4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안녕하세요, 프로젝트 수행에서 데이터와 모델링에 관해 발표할 김주화입니다.</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
        <p:nvSpPr>
          <p:cNvPr id="618" name="Google Shape;618;g2f6e704d982_4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f6e704d982_6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무신사 플랫폼의 고객의 소리를 분석하기 위해</a:t>
            </a:r>
            <a:r>
              <a:rPr lang="ko">
                <a:solidFill>
                  <a:schemeClr val="dk1"/>
                </a:solidFill>
                <a:latin typeface="Malgun Gothic"/>
                <a:ea typeface="Malgun Gothic"/>
                <a:cs typeface="Malgun Gothic"/>
                <a:sym typeface="Malgun Gothic"/>
              </a:rPr>
              <a:t> </a:t>
            </a:r>
            <a:r>
              <a:rPr lang="ko">
                <a:solidFill>
                  <a:schemeClr val="dk1"/>
                </a:solidFill>
                <a:latin typeface="Montserrat"/>
                <a:ea typeface="Montserrat"/>
                <a:cs typeface="Montserrat"/>
                <a:sym typeface="Montserrat"/>
              </a:rPr>
              <a:t>수집한 데이터는 무신사 스탠다드와 국내 spa 브랜드 3개의 카테고리(상의, 바지,아우터)의 판매량 1년 기준 상위 10개씩, 총 120개 상품의 리뷰를 수집했습니다</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ko" sz="1200">
                <a:solidFill>
                  <a:srgbClr val="1A1918"/>
                </a:solidFill>
              </a:rPr>
              <a:t>웹 자동화 도구인 </a:t>
            </a:r>
            <a:r>
              <a:rPr lang="ko">
                <a:solidFill>
                  <a:schemeClr val="dk1"/>
                </a:solidFill>
                <a:latin typeface="Montserrat"/>
                <a:ea typeface="Montserrat"/>
                <a:cs typeface="Montserrat"/>
                <a:sym typeface="Montserrat"/>
              </a:rPr>
              <a:t>셀레니움을 사용하여 웹사이트에서 수집했고, 총 25877개의 데이터를 대상으로,각 상품의 리뷰마다 30개의 항목의 데이터를 수집했습니다</a:t>
            </a:r>
            <a:endParaRPr sz="1200">
              <a:solidFill>
                <a:srgbClr val="1A1918"/>
              </a:solidFill>
            </a:endParaRPr>
          </a:p>
        </p:txBody>
      </p:sp>
      <p:sp>
        <p:nvSpPr>
          <p:cNvPr id="626" name="Google Shape;626;g2f6e704d982_6_8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f6e704d982_6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Montserrat"/>
                <a:ea typeface="Montserrat"/>
                <a:cs typeface="Montserrat"/>
                <a:sym typeface="Montserrat"/>
              </a:rPr>
              <a:t>수집한 데이터는 어떤 상품의 리뷰에서 어떤 단어가 제일 많이 언급되었는지 확인하기 위해 토큰화를 먼저 진행했습니다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저희가 선택한 형태소 분석기는 okt로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한국어 처리에 널리 사용되는 형태소 분석기입니다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mecab에 비해 빠른 속도와</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사용자 정의 사전을 만들 수 있다는 장점이 있습니다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단어는 명사 단위로 추출하여 상품의 특징을 확인하고 서비스에 반영할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ko">
                <a:solidFill>
                  <a:schemeClr val="dk1"/>
                </a:solidFill>
                <a:latin typeface="Montserrat"/>
                <a:ea typeface="Montserrat"/>
                <a:cs typeface="Montserrat"/>
                <a:sym typeface="Montserrat"/>
              </a:rPr>
              <a:t>워드클라우드와 감정분석에 효율적으로 사용할 수 있어 okt를 사용했습니다</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
        <p:nvSpPr>
          <p:cNvPr id="641" name="Google Shape;641;g2f6e704d982_6_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6e704d982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f6e704d982_4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f6e704d982_6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유의미한 단어 토큰을 선별하고 분석의 정확도를 높이기 위해 불용어처리와 신조어들을 추가하는 사용자 정의 사전을 사용하여 토큰화를 진행했습니다</a:t>
            </a:r>
            <a:endParaRPr/>
          </a:p>
        </p:txBody>
      </p:sp>
      <p:sp>
        <p:nvSpPr>
          <p:cNvPr id="657" name="Google Shape;657;g2f6e704d982_6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f6e704d982_6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Montserrat"/>
                <a:ea typeface="Montserrat"/>
                <a:cs typeface="Montserrat"/>
                <a:sym typeface="Montserrat"/>
              </a:rPr>
              <a:t>토큰화한 단어로 워드클라우드를 생성하여 빈도수를 시각화하고</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ko">
                <a:solidFill>
                  <a:schemeClr val="dk1"/>
                </a:solidFill>
                <a:latin typeface="Montserrat"/>
                <a:ea typeface="Montserrat"/>
                <a:cs typeface="Montserrat"/>
                <a:sym typeface="Montserrat"/>
              </a:rPr>
              <a:t>비교분석을 위해 브랜드-카테고리별로 묶어 월별로 생성하였습니다</a:t>
            </a:r>
            <a:endParaRPr/>
          </a:p>
        </p:txBody>
      </p:sp>
      <p:sp>
        <p:nvSpPr>
          <p:cNvPr id="671" name="Google Shape;671;g2f6e704d982_6_9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6e704d982_6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감정분석 입니다</a:t>
            </a:r>
            <a:endParaRPr/>
          </a:p>
          <a:p>
            <a:pPr indent="0" lvl="0" marL="0" rtl="0" algn="l">
              <a:spcBef>
                <a:spcPts val="0"/>
              </a:spcBef>
              <a:spcAft>
                <a:spcPts val="0"/>
              </a:spcAft>
              <a:buNone/>
            </a:pPr>
            <a:r>
              <a:rPr lang="ko"/>
              <a:t>저희 팀은 감정분석에 3가지 모델을 정확도로 평가하여 선정했습니다. 사용한 모델에 대해 간략하게 설명드리겠습니다.</a:t>
            </a:r>
            <a:endParaRPr/>
          </a:p>
        </p:txBody>
      </p:sp>
      <p:sp>
        <p:nvSpPr>
          <p:cNvPr id="688" name="Google Shape;688;g2f6e704d982_6_9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f6e704d982_6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LSTM입니다 LSTM은 시퀀스 데이터를 처리하는 데 매우 효과적이고, 기울기 소실이라는 RNN의 한계점을 해결한 모델입니다. </a:t>
            </a:r>
            <a:endParaRPr/>
          </a:p>
          <a:p>
            <a:pPr indent="0" lvl="0" marL="0" rtl="0" algn="l">
              <a:spcBef>
                <a:spcPts val="0"/>
              </a:spcBef>
              <a:spcAft>
                <a:spcPts val="0"/>
              </a:spcAft>
              <a:buNone/>
            </a:pPr>
            <a:r>
              <a:rPr lang="ko"/>
              <a:t>그래서 특히 시계열 데이터 예측 등에 많이 활용합니다</a:t>
            </a:r>
            <a:endParaRPr/>
          </a:p>
        </p:txBody>
      </p:sp>
      <p:sp>
        <p:nvSpPr>
          <p:cNvPr id="701" name="Google Shape;701;g2f6e704d982_6_9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f6e704d982_6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BERT 입니다 트랜스포머 기반의 사전학습 언어모델로 대량의 텍스트 데이터를 학습할 수 있습니다</a:t>
            </a:r>
            <a:endParaRPr/>
          </a:p>
          <a:p>
            <a:pPr indent="0" lvl="0" marL="0" rtl="0" algn="l">
              <a:spcBef>
                <a:spcPts val="0"/>
              </a:spcBef>
              <a:spcAft>
                <a:spcPts val="0"/>
              </a:spcAft>
              <a:buNone/>
            </a:pPr>
            <a:r>
              <a:rPr lang="ko"/>
              <a:t>자언어 처리와 챗봇, 감정분석 등에 활용되고 있습니다</a:t>
            </a:r>
            <a:endParaRPr/>
          </a:p>
        </p:txBody>
      </p:sp>
      <p:sp>
        <p:nvSpPr>
          <p:cNvPr id="714" name="Google Shape;714;g2f6e704d982_6_9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f6e704d982_6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다음은 감정분석과 토픽분석에 사용한 카카오 브레인의 뽀로로입니다</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한국어 자연어 처리(NLP)를 위한 오픈소스 라이브러리로 다양한 언어모델을 제공하고 사전 학습이 되어 있고, 한국어 처리에 특화되어 있는 모델입니다</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4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p:txBody>
      </p:sp>
      <p:sp>
        <p:nvSpPr>
          <p:cNvPr id="727" name="Google Shape;727;g2f6e704d982_6_9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f6e704d982_6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학습 데이터셋은 네이버 쇼핑리뷰 데이터로 긍정과 부정으로 나누어진 20만개의 데이터로 LSTM, BERT 모델 모두 학습을 진행했습니다 </a:t>
            </a:r>
            <a:r>
              <a:rPr lang="ko">
                <a:solidFill>
                  <a:schemeClr val="dk1"/>
                </a:solidFill>
              </a:rPr>
              <a:t>해당 데이터셋이 학습되어 있는 PORORO는 제외하였습니다</a:t>
            </a:r>
            <a:endParaRPr/>
          </a:p>
        </p:txBody>
      </p:sp>
      <p:sp>
        <p:nvSpPr>
          <p:cNvPr id="740" name="Google Shape;740;g2f6e704d982_6_9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83720a89d4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latin typeface="Noto Sans SemiBold"/>
                <a:ea typeface="Noto Sans SemiBold"/>
                <a:cs typeface="Noto Sans SemiBold"/>
                <a:sym typeface="Noto Sans SemiBold"/>
              </a:rPr>
              <a:t>학습한 3개의 모델을 실제 저희 팀이 수집한 데이터에서 2000개를 랜덤으로 추출하여</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400">
                <a:solidFill>
                  <a:schemeClr val="dk1"/>
                </a:solidFill>
                <a:latin typeface="Noto Sans SemiBold"/>
                <a:ea typeface="Noto Sans SemiBold"/>
                <a:cs typeface="Noto Sans SemiBold"/>
                <a:sym typeface="Noto Sans SemiBold"/>
              </a:rPr>
              <a:t>정답과 비교한 결과, PORORO 모델의 정확도가 94%로,제일 높은 것을 확인할 수 있었습니다</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4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a:solidFill>
                <a:schemeClr val="dk1"/>
              </a:solidFill>
            </a:endParaRPr>
          </a:p>
        </p:txBody>
      </p:sp>
      <p:sp>
        <p:nvSpPr>
          <p:cNvPr id="753" name="Google Shape;753;g283720a89d4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83720a89d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정확도를 컨퓨젼 매트릭스로 시각화하여 비교해보았습니다</a:t>
            </a:r>
            <a:endParaRPr/>
          </a:p>
        </p:txBody>
      </p:sp>
      <p:sp>
        <p:nvSpPr>
          <p:cNvPr id="765" name="Google Shape;765;g283720a89d4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83720a89d4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테스트로 평가한 결과, 정확도가 제일 좋았던 PORORO 모델에 감정분석을 적용하였고, 긍정 리뷰는 24515개, 부정리뷰는 1662개로 분류되었습니다.</a:t>
            </a:r>
            <a:endParaRPr/>
          </a:p>
        </p:txBody>
      </p:sp>
      <p:sp>
        <p:nvSpPr>
          <p:cNvPr id="778" name="Google Shape;778;g283720a89d4_4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6e704d982_4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f6e704d982_4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83720a89d4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rgbClr val="1A1918"/>
                </a:solidFill>
                <a:highlight>
                  <a:srgbClr val="FFFFFF"/>
                </a:highlight>
              </a:rPr>
              <a:t>Footprint Matrix에 대해 간단히 설명드리면 프로세스의 실행 흔적을 시각화한 표입니다. </a:t>
            </a:r>
            <a:endParaRPr sz="1200">
              <a:solidFill>
                <a:srgbClr val="1A1918"/>
              </a:solidFill>
              <a:highlight>
                <a:srgbClr val="FFFFFF"/>
              </a:highlight>
            </a:endParaRPr>
          </a:p>
          <a:p>
            <a:pPr indent="0" lvl="0" marL="0" rtl="0" algn="l">
              <a:spcBef>
                <a:spcPts val="0"/>
              </a:spcBef>
              <a:spcAft>
                <a:spcPts val="0"/>
              </a:spcAft>
              <a:buNone/>
            </a:pPr>
            <a:r>
              <a:rPr lang="ko" sz="1200">
                <a:solidFill>
                  <a:srgbClr val="1A1918"/>
                </a:solidFill>
                <a:highlight>
                  <a:srgbClr val="FFFFFF"/>
                </a:highlight>
              </a:rPr>
              <a:t>이 매트릭스는 프로세스의 활동과 그 활동 간의 관계를 나타내며, 프로세스의 성과를 분석하는 데 중요한 역할을 합니다. </a:t>
            </a:r>
            <a:endParaRPr sz="1200">
              <a:solidFill>
                <a:srgbClr val="1A1918"/>
              </a:solidFill>
              <a:highlight>
                <a:srgbClr val="FFFFFF"/>
              </a:highlight>
            </a:endParaRPr>
          </a:p>
          <a:p>
            <a:pPr indent="0" lvl="0" marL="0" rtl="0" algn="l">
              <a:spcBef>
                <a:spcPts val="0"/>
              </a:spcBef>
              <a:spcAft>
                <a:spcPts val="0"/>
              </a:spcAft>
              <a:buNone/>
            </a:pPr>
            <a:r>
              <a:rPr lang="ko" sz="1200">
                <a:solidFill>
                  <a:srgbClr val="1A1918"/>
                </a:solidFill>
                <a:highlight>
                  <a:srgbClr val="FFFFFF"/>
                </a:highlight>
              </a:rPr>
              <a:t>병목 현상과 비효율성을 식별하는 데에 도움을 줍니다</a:t>
            </a:r>
            <a:endParaRPr sz="1200">
              <a:solidFill>
                <a:srgbClr val="1A1918"/>
              </a:solidFill>
              <a:highlight>
                <a:srgbClr val="FFFFFF"/>
              </a:highlight>
            </a:endParaRPr>
          </a:p>
          <a:p>
            <a:pPr indent="0" lvl="0" marL="0" rtl="0" algn="l">
              <a:spcBef>
                <a:spcPts val="0"/>
              </a:spcBef>
              <a:spcAft>
                <a:spcPts val="0"/>
              </a:spcAft>
              <a:buNone/>
            </a:pPr>
            <a:r>
              <a:rPr lang="ko" sz="1200">
                <a:solidFill>
                  <a:srgbClr val="1A1918"/>
                </a:solidFill>
                <a:highlight>
                  <a:srgbClr val="FFFFFF"/>
                </a:highlight>
              </a:rPr>
              <a:t>풋프린트 매트릭스를 저희 프로젝트에 적용해본다면, 리뷰 분석을 통해 어떤 요소가 고객에게 긍정 혹</a:t>
            </a:r>
            <a:r>
              <a:rPr lang="ko" sz="1200">
                <a:solidFill>
                  <a:srgbClr val="1A1918"/>
                </a:solidFill>
                <a:highlight>
                  <a:srgbClr val="FFFFFF"/>
                </a:highlight>
              </a:rPr>
              <a:t>은</a:t>
            </a:r>
            <a:r>
              <a:rPr lang="ko" sz="1200">
                <a:solidFill>
                  <a:srgbClr val="1A1918"/>
                </a:solidFill>
                <a:highlight>
                  <a:srgbClr val="FFFFFF"/>
                </a:highlight>
              </a:rPr>
              <a:t> 부정적인 영향을 미치는지를 파악할 수 있고</a:t>
            </a:r>
            <a:endParaRPr sz="1200">
              <a:solidFill>
                <a:srgbClr val="1A1918"/>
              </a:solidFill>
              <a:highlight>
                <a:srgbClr val="FFFFFF"/>
              </a:highlight>
            </a:endParaRPr>
          </a:p>
          <a:p>
            <a:pPr indent="0" lvl="0" marL="0" rtl="0" algn="l">
              <a:spcBef>
                <a:spcPts val="0"/>
              </a:spcBef>
              <a:spcAft>
                <a:spcPts val="0"/>
              </a:spcAft>
              <a:buNone/>
            </a:pPr>
            <a:r>
              <a:rPr lang="ko" sz="1200">
                <a:solidFill>
                  <a:srgbClr val="1A1918"/>
                </a:solidFill>
                <a:highlight>
                  <a:srgbClr val="FFFFFF"/>
                </a:highlight>
              </a:rPr>
              <a:t>특정 키워드가 리뷰에서 어떤 맥락으로 사용되는지를 파악 할 수 있을 것으로 예상했습니다</a:t>
            </a:r>
            <a:endParaRPr sz="1200">
              <a:solidFill>
                <a:srgbClr val="1A1918"/>
              </a:solidFill>
              <a:highlight>
                <a:srgbClr val="FFFFFF"/>
              </a:highlight>
            </a:endParaRPr>
          </a:p>
        </p:txBody>
      </p:sp>
      <p:sp>
        <p:nvSpPr>
          <p:cNvPr id="792" name="Google Shape;792;g283720a89d4_4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83720a89d4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한개의 상품리뷰를 학습 데이터(607개)와 테스트 데이터(197개)로 나누어 진행하였고,</a:t>
            </a:r>
            <a:endParaRPr/>
          </a:p>
          <a:p>
            <a:pPr indent="0" lvl="0" marL="0" rtl="0" algn="l">
              <a:spcBef>
                <a:spcPts val="0"/>
              </a:spcBef>
              <a:spcAft>
                <a:spcPts val="0"/>
              </a:spcAft>
              <a:buNone/>
            </a:pPr>
            <a:r>
              <a:rPr lang="ko"/>
              <a:t>학습데이터로 도출한 프로세스가 테스트 데이터와 일치하는 지 확인해본 결과</a:t>
            </a:r>
            <a:endParaRPr/>
          </a:p>
          <a:p>
            <a:pPr indent="0" lvl="0" marL="0" rtl="0" algn="l">
              <a:spcBef>
                <a:spcPts val="0"/>
              </a:spcBef>
              <a:spcAft>
                <a:spcPts val="0"/>
              </a:spcAft>
              <a:buNone/>
            </a:pPr>
            <a:r>
              <a:rPr lang="ko"/>
              <a:t>학습 데이터로 도출한 프로세스와 테스트 데이터의 프로세스의 일치율은 97.29%인 것을 확인할 수 있었습니다</a:t>
            </a:r>
            <a:endParaRPr/>
          </a:p>
          <a:p>
            <a:pPr indent="0" lvl="0" marL="0" rtl="0" algn="l">
              <a:spcBef>
                <a:spcPts val="0"/>
              </a:spcBef>
              <a:spcAft>
                <a:spcPts val="0"/>
              </a:spcAft>
              <a:buNone/>
            </a:pPr>
            <a:r>
              <a:rPr lang="ko"/>
              <a:t>대부분의 리뷰가 비슷한 패턴으로 진행된다는 사실을 확인할 수 있었습니다</a:t>
            </a:r>
            <a:endParaRPr/>
          </a:p>
        </p:txBody>
      </p:sp>
      <p:sp>
        <p:nvSpPr>
          <p:cNvPr id="807" name="Google Shape;807;g283720a89d4_4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83720a89d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rPr>
              <a:t>AWS RDS로의 데이터베이스 배포: 최종적으로, AWS 배포를 위해 AWS RDS(Relational Database Service)를 활용하여 MySQL 데이터베이스를 클라우드 환경에 구축하였습니다. 이 과정에서 로컬 환경에서 사용하던 MySQL 데이터를 AWS RDS로 이전하고, Django 애플리케이션과 연동하여 안정적이고 확장 가능한 데이터베이스 환경을 구축했습니다.</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AWS RDS는 자동 백업, 복구, 보안 기능을 제공하여, 운영의 안정성을 크게 향상시켰습니다.</a:t>
            </a:r>
            <a:endParaRPr/>
          </a:p>
        </p:txBody>
      </p:sp>
      <p:sp>
        <p:nvSpPr>
          <p:cNvPr id="820" name="Google Shape;820;g283720a89d4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83720a89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rPr>
              <a:t>최적화된 ERD 설계: 최종 ERD는 리뷰 데이터와 상품 데이터를 분리하고, **상품 ID(Product ID)**를 Foreign Key로 설정하여 두 테이블 간의 관계를 정의하는 방식으로 구성되었습니다. 이는 데이터가 추가적으로 적재될 때 연산 속도와 성능 저하를 최소화하고, 데이터베이스의 확장성을 고려한 구조입니다. 이 설계를 통해 시스템이 확장되더라도 데이터베이스의 성능을 유지하고, 효율적인 데이터 관리가 가능하도록 하였습니다.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30" name="Google Shape;830;g283720a89d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83720a89d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83720a89d4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83720a89d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283720a89d4_1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83720a89d4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283720a89d4_3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83720a89d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283720a89d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83720a89d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283720a89d4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83720a89d4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283720a89d4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6e704d982_4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f6e704d982_4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83720a89d4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283720a89d4_3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f6e704d982_4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f6e704d982_4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83720a89d4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283720a89d4_3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83720a89d4_6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283720a89d4_6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f6e704d982_4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2f6e704d982_4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83720a89d4_6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283720a89d4_6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83720a89d4_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283720a89d4_6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6e704d982_4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f6e704d982_4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6e704d982_4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01)</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마케팅 담당자는 고객의 목소리와 직접적으로 연결된 직무</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02)</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가정을 통해 VOC 분석을 보다 현실적이고 실질적인 관점에서 접근</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VOC 분석은 단순히 고객의 의견을 수집하는 것을 넘어, </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기업의 성장과 고객 만족을 도모하는 것이 목적</a:t>
            </a:r>
            <a:endParaRPr/>
          </a:p>
        </p:txBody>
      </p:sp>
      <p:sp>
        <p:nvSpPr>
          <p:cNvPr id="210" name="Google Shape;210;g2f6e704d982_4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6e704d982_4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f6e704d982_4_6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6e704d982_4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f6e704d982_4_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1">
  <p:cSld name="TITLE_ONLY_1">
    <p:spTree>
      <p:nvGrpSpPr>
        <p:cNvPr id="50" name="Shape 50"/>
        <p:cNvGrpSpPr/>
        <p:nvPr/>
      </p:nvGrpSpPr>
      <p:grpSpPr>
        <a:xfrm>
          <a:off x="0" y="0"/>
          <a:ext cx="0" cy="0"/>
          <a:chOff x="0" y="0"/>
          <a:chExt cx="0" cy="0"/>
        </a:xfrm>
      </p:grpSpPr>
      <p:sp>
        <p:nvSpPr>
          <p:cNvPr id="51" name="Google Shape;51;p13"/>
          <p:cNvSpPr txBox="1"/>
          <p:nvPr>
            <p:ph type="title"/>
          </p:nvPr>
        </p:nvSpPr>
        <p:spPr>
          <a:xfrm>
            <a:off x="596975" y="655216"/>
            <a:ext cx="7950000" cy="447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2" name="Google Shape;52;p13"/>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2.png"/><Relationship Id="rId12"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40.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30.png"/><Relationship Id="rId7"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4.png"/><Relationship Id="rId8"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67.png"/><Relationship Id="rId6"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1.jpg"/><Relationship Id="rId4" Type="http://schemas.openxmlformats.org/officeDocument/2006/relationships/image" Target="../media/image56.jpg"/><Relationship Id="rId5"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77.png"/><Relationship Id="rId4" Type="http://schemas.openxmlformats.org/officeDocument/2006/relationships/image" Target="../media/image84.png"/><Relationship Id="rId5"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69.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85.png"/><Relationship Id="rId4" Type="http://schemas.openxmlformats.org/officeDocument/2006/relationships/image" Target="../media/image75.png"/><Relationship Id="rId5"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drive.google.com/file/d/1PIjENzS1usQpJAtUWJ_WJDjvr1ss9EzA/view" TargetMode="External"/><Relationship Id="rId4" Type="http://schemas.openxmlformats.org/officeDocument/2006/relationships/image" Target="../media/image7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8" name="Shape 58"/>
        <p:cNvGrpSpPr/>
        <p:nvPr/>
      </p:nvGrpSpPr>
      <p:grpSpPr>
        <a:xfrm>
          <a:off x="0" y="0"/>
          <a:ext cx="0" cy="0"/>
          <a:chOff x="0" y="0"/>
          <a:chExt cx="0" cy="0"/>
        </a:xfrm>
      </p:grpSpPr>
      <p:sp>
        <p:nvSpPr>
          <p:cNvPr id="59" name="Google Shape;59;p14"/>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sp>
        <p:nvSpPr>
          <p:cNvPr id="60" name="Google Shape;60;p1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August 29</a:t>
            </a:r>
            <a:r>
              <a:rPr i="0" lang="ko" sz="800" u="none" cap="none" strike="noStrike">
                <a:solidFill>
                  <a:srgbClr val="05041D"/>
                </a:solidFill>
                <a:latin typeface="Inter Medium"/>
                <a:ea typeface="Inter Medium"/>
                <a:cs typeface="Inter Medium"/>
                <a:sym typeface="Inter Medium"/>
              </a:rPr>
              <a:t>, 2024</a:t>
            </a:r>
            <a:endParaRPr sz="700">
              <a:latin typeface="Inter Medium"/>
              <a:ea typeface="Inter Medium"/>
              <a:cs typeface="Inter Medium"/>
              <a:sym typeface="Inter Medium"/>
            </a:endParaRPr>
          </a:p>
        </p:txBody>
      </p:sp>
      <p:sp>
        <p:nvSpPr>
          <p:cNvPr id="61" name="Google Shape;61;p14"/>
          <p:cNvSpPr txBox="1"/>
          <p:nvPr/>
        </p:nvSpPr>
        <p:spPr>
          <a:xfrm>
            <a:off x="252500" y="973325"/>
            <a:ext cx="4651500" cy="1192500"/>
          </a:xfrm>
          <a:prstGeom prst="rect">
            <a:avLst/>
          </a:prstGeom>
          <a:no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ko" sz="2800">
                <a:solidFill>
                  <a:srgbClr val="000000"/>
                </a:solidFill>
                <a:latin typeface="Noto Sans SemiBold"/>
                <a:ea typeface="Noto Sans SemiBold"/>
                <a:cs typeface="Noto Sans SemiBold"/>
                <a:sym typeface="Noto Sans SemiBold"/>
              </a:rPr>
              <a:t>고객 VOC 분석 기반 </a:t>
            </a:r>
            <a:endParaRPr sz="2800">
              <a:solidFill>
                <a:srgbClr val="000000"/>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2800">
                <a:solidFill>
                  <a:srgbClr val="000000"/>
                </a:solidFill>
                <a:latin typeface="Noto Sans SemiBold"/>
                <a:ea typeface="Noto Sans SemiBold"/>
                <a:cs typeface="Noto Sans SemiBold"/>
                <a:sym typeface="Noto Sans SemiBold"/>
              </a:rPr>
              <a:t>Business insight 서비스</a:t>
            </a:r>
            <a:endParaRPr sz="2800">
              <a:solidFill>
                <a:srgbClr val="000000"/>
              </a:solidFill>
              <a:latin typeface="Noto Sans SemiBold"/>
              <a:ea typeface="Noto Sans SemiBold"/>
              <a:cs typeface="Noto Sans SemiBold"/>
              <a:sym typeface="Noto Sans SemiBold"/>
            </a:endParaRPr>
          </a:p>
        </p:txBody>
      </p:sp>
      <p:sp>
        <p:nvSpPr>
          <p:cNvPr id="62" name="Google Shape;62;p14"/>
          <p:cNvSpPr txBox="1"/>
          <p:nvPr/>
        </p:nvSpPr>
        <p:spPr>
          <a:xfrm>
            <a:off x="252500" y="1914800"/>
            <a:ext cx="4651500" cy="54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ko" sz="1100">
                <a:solidFill>
                  <a:srgbClr val="434343"/>
                </a:solidFill>
                <a:latin typeface="Noto Sans SemiBold"/>
                <a:ea typeface="Noto Sans SemiBold"/>
                <a:cs typeface="Noto Sans SemiBold"/>
                <a:sym typeface="Noto Sans SemiBold"/>
              </a:rPr>
              <a:t>VOC 분석을 위한 상품 리뷰 데이터 수집 및 분석 프로젝트</a:t>
            </a:r>
            <a:endParaRPr sz="1100">
              <a:solidFill>
                <a:srgbClr val="434343"/>
              </a:solidFill>
              <a:latin typeface="Noto Sans SemiBold"/>
              <a:ea typeface="Noto Sans SemiBold"/>
              <a:cs typeface="Noto Sans SemiBold"/>
              <a:sym typeface="Noto Sans SemiBold"/>
            </a:endParaRPr>
          </a:p>
        </p:txBody>
      </p:sp>
      <p:sp>
        <p:nvSpPr>
          <p:cNvPr id="63" name="Google Shape;63;p14"/>
          <p:cNvSpPr txBox="1"/>
          <p:nvPr/>
        </p:nvSpPr>
        <p:spPr>
          <a:xfrm>
            <a:off x="105526" y="3598400"/>
            <a:ext cx="1670400" cy="246300"/>
          </a:xfrm>
          <a:prstGeom prst="rect">
            <a:avLst/>
          </a:prstGeom>
          <a:noFill/>
          <a:ln>
            <a:noFill/>
          </a:ln>
        </p:spPr>
        <p:txBody>
          <a:bodyPr anchorCtr="0" anchor="ctr" bIns="0" lIns="91425" spcFirstLastPara="1" rIns="91425" wrap="square" tIns="0">
            <a:noAutofit/>
          </a:bodyPr>
          <a:lstStyle/>
          <a:p>
            <a:pPr indent="0" lvl="0" marL="0" marR="0" rtl="0" algn="ctr">
              <a:lnSpc>
                <a:spcPct val="150000"/>
              </a:lnSpc>
              <a:spcBef>
                <a:spcPts val="0"/>
              </a:spcBef>
              <a:spcAft>
                <a:spcPts val="0"/>
              </a:spcAft>
              <a:buClr>
                <a:srgbClr val="000000"/>
              </a:buClr>
              <a:buSzPts val="2400"/>
              <a:buFont typeface="Arial"/>
              <a:buNone/>
            </a:pPr>
            <a:r>
              <a:rPr lang="ko" sz="1600">
                <a:solidFill>
                  <a:srgbClr val="666666"/>
                </a:solidFill>
                <a:latin typeface="Noto Sans SemiBold"/>
                <a:ea typeface="Noto Sans SemiBold"/>
                <a:cs typeface="Noto Sans SemiBold"/>
                <a:sym typeface="Noto Sans SemiBold"/>
              </a:rPr>
              <a:t>Titanium</a:t>
            </a:r>
            <a:endParaRPr i="0" sz="1600" u="none" cap="none" strike="noStrike">
              <a:solidFill>
                <a:srgbClr val="666666"/>
              </a:solidFill>
              <a:latin typeface="Noto Sans SemiBold"/>
              <a:ea typeface="Noto Sans SemiBold"/>
              <a:cs typeface="Noto Sans SemiBold"/>
              <a:sym typeface="Noto Sans SemiBold"/>
            </a:endParaRPr>
          </a:p>
        </p:txBody>
      </p:sp>
      <p:pic>
        <p:nvPicPr>
          <p:cNvPr id="64" name="Google Shape;64;p14"/>
          <p:cNvPicPr preferRelativeResize="0"/>
          <p:nvPr/>
        </p:nvPicPr>
        <p:blipFill>
          <a:blip r:embed="rId3">
            <a:alphaModFix/>
          </a:blip>
          <a:stretch>
            <a:fillRect/>
          </a:stretch>
        </p:blipFill>
        <p:spPr>
          <a:xfrm flipH="1" rot="10800000">
            <a:off x="435915" y="2373290"/>
            <a:ext cx="1165469" cy="549329"/>
          </a:xfrm>
          <a:prstGeom prst="rect">
            <a:avLst/>
          </a:prstGeom>
          <a:noFill/>
          <a:ln>
            <a:noFill/>
          </a:ln>
          <a:effectLst>
            <a:outerShdw blurRad="57150" rotWithShape="0" algn="bl" dir="5400000" dist="19050">
              <a:srgbClr val="000000">
                <a:alpha val="50000"/>
              </a:srgbClr>
            </a:outerShdw>
          </a:effectLst>
        </p:spPr>
      </p:pic>
      <p:sp>
        <p:nvSpPr>
          <p:cNvPr id="65" name="Google Shape;65;p14"/>
          <p:cNvSpPr txBox="1"/>
          <p:nvPr/>
        </p:nvSpPr>
        <p:spPr>
          <a:xfrm>
            <a:off x="534702" y="2666538"/>
            <a:ext cx="991800" cy="1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rgbClr val="F3F3F3"/>
                </a:solidFill>
                <a:latin typeface="Noto Sans"/>
                <a:ea typeface="Noto Sans"/>
                <a:cs typeface="Noto Sans"/>
                <a:sym typeface="Noto Sans"/>
              </a:rPr>
              <a:t>Team 1조</a:t>
            </a:r>
            <a:endParaRPr b="1" sz="1200">
              <a:solidFill>
                <a:srgbClr val="F3F3F3"/>
              </a:solidFill>
              <a:latin typeface="Noto Sans"/>
              <a:ea typeface="Noto Sans"/>
              <a:cs typeface="Noto Sans"/>
              <a:sym typeface="Noto Sans"/>
            </a:endParaRPr>
          </a:p>
        </p:txBody>
      </p:sp>
      <p:sp>
        <p:nvSpPr>
          <p:cNvPr id="66" name="Google Shape;66;p14"/>
          <p:cNvSpPr txBox="1"/>
          <p:nvPr/>
        </p:nvSpPr>
        <p:spPr>
          <a:xfrm>
            <a:off x="399000" y="3910375"/>
            <a:ext cx="1239300" cy="246300"/>
          </a:xfrm>
          <a:prstGeom prst="rect">
            <a:avLst/>
          </a:prstGeom>
          <a:noFill/>
          <a:ln>
            <a:noFill/>
          </a:ln>
        </p:spPr>
        <p:txBody>
          <a:bodyPr anchorCtr="0" anchor="ctr" bIns="91425" lIns="91425" spcFirstLastPara="1" rIns="91425" wrap="square" tIns="91425">
            <a:noAutofit/>
          </a:bodyPr>
          <a:lstStyle/>
          <a:p>
            <a:pPr indent="0" lvl="0" marL="0" rtl="0" algn="l">
              <a:lnSpc>
                <a:spcPct val="140025"/>
              </a:lnSpc>
              <a:spcBef>
                <a:spcPts val="0"/>
              </a:spcBef>
              <a:spcAft>
                <a:spcPts val="0"/>
              </a:spcAft>
              <a:buNone/>
            </a:pPr>
            <a:r>
              <a:rPr lang="ko" sz="800">
                <a:solidFill>
                  <a:srgbClr val="666666"/>
                </a:solidFill>
                <a:latin typeface="Noto Sans SemiBold"/>
                <a:ea typeface="Noto Sans SemiBold"/>
                <a:cs typeface="Noto Sans SemiBold"/>
                <a:sym typeface="Noto Sans SemiBold"/>
              </a:rPr>
              <a:t>@ 김연중, 김주화</a:t>
            </a:r>
            <a:endParaRPr sz="800">
              <a:solidFill>
                <a:srgbClr val="666666"/>
              </a:solidFill>
              <a:latin typeface="Noto Sans SemiBold"/>
              <a:ea typeface="Noto Sans SemiBold"/>
              <a:cs typeface="Noto Sans SemiBold"/>
              <a:sym typeface="Noto Sans SemiBold"/>
            </a:endParaRPr>
          </a:p>
        </p:txBody>
      </p:sp>
      <p:sp>
        <p:nvSpPr>
          <p:cNvPr id="67" name="Google Shape;67;p14"/>
          <p:cNvSpPr txBox="1"/>
          <p:nvPr/>
        </p:nvSpPr>
        <p:spPr>
          <a:xfrm>
            <a:off x="399000" y="4156675"/>
            <a:ext cx="1239300" cy="246300"/>
          </a:xfrm>
          <a:prstGeom prst="rect">
            <a:avLst/>
          </a:prstGeom>
          <a:noFill/>
          <a:ln>
            <a:noFill/>
          </a:ln>
        </p:spPr>
        <p:txBody>
          <a:bodyPr anchorCtr="0" anchor="ctr" bIns="91425" lIns="91425" spcFirstLastPara="1" rIns="91425" wrap="square" tIns="91425">
            <a:noAutofit/>
          </a:bodyPr>
          <a:lstStyle/>
          <a:p>
            <a:pPr indent="0" lvl="0" marL="0" rtl="0" algn="l">
              <a:lnSpc>
                <a:spcPct val="140025"/>
              </a:lnSpc>
              <a:spcBef>
                <a:spcPts val="0"/>
              </a:spcBef>
              <a:spcAft>
                <a:spcPts val="0"/>
              </a:spcAft>
              <a:buNone/>
            </a:pPr>
            <a:r>
              <a:rPr lang="ko" sz="800">
                <a:solidFill>
                  <a:srgbClr val="666666"/>
                </a:solidFill>
                <a:latin typeface="Noto Sans SemiBold"/>
                <a:ea typeface="Noto Sans SemiBold"/>
                <a:cs typeface="Noto Sans SemiBold"/>
                <a:sym typeface="Noto Sans SemiBold"/>
              </a:rPr>
              <a:t>@ [멘토] 홍석준</a:t>
            </a:r>
            <a:endParaRPr sz="800">
              <a:solidFill>
                <a:srgbClr val="666666"/>
              </a:solidFill>
              <a:latin typeface="Noto Sans SemiBold"/>
              <a:ea typeface="Noto Sans SemiBold"/>
              <a:cs typeface="Noto Sans SemiBold"/>
              <a:sym typeface="Noto Sans SemiBold"/>
            </a:endParaRPr>
          </a:p>
        </p:txBody>
      </p:sp>
      <p:pic>
        <p:nvPicPr>
          <p:cNvPr id="68" name="Google Shape;68;p14"/>
          <p:cNvPicPr preferRelativeResize="0"/>
          <p:nvPr/>
        </p:nvPicPr>
        <p:blipFill>
          <a:blip r:embed="rId4">
            <a:alphaModFix/>
          </a:blip>
          <a:stretch>
            <a:fillRect/>
          </a:stretch>
        </p:blipFill>
        <p:spPr>
          <a:xfrm>
            <a:off x="5098700" y="4195274"/>
            <a:ext cx="3870874" cy="963938"/>
          </a:xfrm>
          <a:prstGeom prst="rect">
            <a:avLst/>
          </a:prstGeom>
          <a:noFill/>
          <a:ln>
            <a:noFill/>
          </a:ln>
          <a:effectLst>
            <a:outerShdw blurRad="142875" rotWithShape="0" algn="bl" dir="5400000" dist="114300">
              <a:srgbClr val="000000">
                <a:alpha val="50000"/>
              </a:srgbClr>
            </a:outerShdw>
          </a:effectLst>
        </p:spPr>
      </p:pic>
      <p:pic>
        <p:nvPicPr>
          <p:cNvPr id="69" name="Google Shape;69;p14"/>
          <p:cNvPicPr preferRelativeResize="0"/>
          <p:nvPr/>
        </p:nvPicPr>
        <p:blipFill>
          <a:blip r:embed="rId5">
            <a:alphaModFix/>
          </a:blip>
          <a:stretch>
            <a:fillRect/>
          </a:stretch>
        </p:blipFill>
        <p:spPr>
          <a:xfrm>
            <a:off x="5098700" y="3598404"/>
            <a:ext cx="3870874" cy="941257"/>
          </a:xfrm>
          <a:prstGeom prst="rect">
            <a:avLst/>
          </a:prstGeom>
          <a:noFill/>
          <a:ln>
            <a:noFill/>
          </a:ln>
          <a:effectLst>
            <a:outerShdw blurRad="142875" rotWithShape="0" algn="bl" dir="5400000" dist="114300">
              <a:srgbClr val="000000">
                <a:alpha val="50000"/>
              </a:srgbClr>
            </a:outerShdw>
          </a:effectLst>
        </p:spPr>
      </p:pic>
      <p:pic>
        <p:nvPicPr>
          <p:cNvPr id="70" name="Google Shape;70;p14"/>
          <p:cNvPicPr preferRelativeResize="0"/>
          <p:nvPr/>
        </p:nvPicPr>
        <p:blipFill>
          <a:blip r:embed="rId6">
            <a:alphaModFix/>
          </a:blip>
          <a:stretch>
            <a:fillRect/>
          </a:stretch>
        </p:blipFill>
        <p:spPr>
          <a:xfrm>
            <a:off x="5098700" y="2971294"/>
            <a:ext cx="3870874" cy="971499"/>
          </a:xfrm>
          <a:prstGeom prst="rect">
            <a:avLst/>
          </a:prstGeom>
          <a:noFill/>
          <a:ln>
            <a:noFill/>
          </a:ln>
          <a:effectLst>
            <a:outerShdw blurRad="142875" rotWithShape="0" algn="bl" dir="5400000" dist="114300">
              <a:srgbClr val="000000">
                <a:alpha val="50000"/>
              </a:srgbClr>
            </a:outerShdw>
          </a:effectLst>
        </p:spPr>
      </p:pic>
      <p:pic>
        <p:nvPicPr>
          <p:cNvPr id="71" name="Google Shape;71;p14"/>
          <p:cNvPicPr preferRelativeResize="0"/>
          <p:nvPr/>
        </p:nvPicPr>
        <p:blipFill>
          <a:blip r:embed="rId7">
            <a:alphaModFix/>
          </a:blip>
          <a:stretch>
            <a:fillRect/>
          </a:stretch>
        </p:blipFill>
        <p:spPr>
          <a:xfrm>
            <a:off x="5098700" y="2351743"/>
            <a:ext cx="3870874" cy="963938"/>
          </a:xfrm>
          <a:prstGeom prst="rect">
            <a:avLst/>
          </a:prstGeom>
          <a:noFill/>
          <a:ln>
            <a:noFill/>
          </a:ln>
          <a:effectLst>
            <a:outerShdw blurRad="142875" rotWithShape="0" algn="bl" dir="5400000" dist="114300">
              <a:srgbClr val="000000">
                <a:alpha val="50000"/>
              </a:srgbClr>
            </a:outerShdw>
          </a:effectLst>
        </p:spPr>
      </p:pic>
      <p:pic>
        <p:nvPicPr>
          <p:cNvPr id="72" name="Google Shape;72;p14"/>
          <p:cNvPicPr preferRelativeResize="0"/>
          <p:nvPr/>
        </p:nvPicPr>
        <p:blipFill>
          <a:blip r:embed="rId8">
            <a:alphaModFix/>
          </a:blip>
          <a:stretch>
            <a:fillRect/>
          </a:stretch>
        </p:blipFill>
        <p:spPr>
          <a:xfrm>
            <a:off x="5098700" y="1732193"/>
            <a:ext cx="3870874" cy="963938"/>
          </a:xfrm>
          <a:prstGeom prst="rect">
            <a:avLst/>
          </a:prstGeom>
          <a:noFill/>
          <a:ln>
            <a:noFill/>
          </a:ln>
          <a:effectLst>
            <a:outerShdw blurRad="142875" rotWithShape="0" algn="bl" dir="5400000" dist="114300">
              <a:srgbClr val="000000">
                <a:alpha val="50000"/>
              </a:srgbClr>
            </a:outerShdw>
          </a:effectLst>
        </p:spPr>
      </p:pic>
      <p:pic>
        <p:nvPicPr>
          <p:cNvPr id="73" name="Google Shape;73;p14"/>
          <p:cNvPicPr preferRelativeResize="0"/>
          <p:nvPr/>
        </p:nvPicPr>
        <p:blipFill>
          <a:blip r:embed="rId9">
            <a:alphaModFix/>
          </a:blip>
          <a:stretch>
            <a:fillRect/>
          </a:stretch>
        </p:blipFill>
        <p:spPr>
          <a:xfrm>
            <a:off x="5163215" y="1090500"/>
            <a:ext cx="3741844" cy="937288"/>
          </a:xfrm>
          <a:prstGeom prst="rect">
            <a:avLst/>
          </a:prstGeom>
          <a:noFill/>
          <a:ln>
            <a:noFill/>
          </a:ln>
          <a:effectLst>
            <a:outerShdw blurRad="142875" rotWithShape="0" algn="bl" dir="5400000" dist="114300">
              <a:srgbClr val="000000">
                <a:alpha val="50000"/>
              </a:srgbClr>
            </a:outerShdw>
          </a:effectLst>
        </p:spPr>
      </p:pic>
      <p:grpSp>
        <p:nvGrpSpPr>
          <p:cNvPr id="74" name="Google Shape;74;p14"/>
          <p:cNvGrpSpPr/>
          <p:nvPr/>
        </p:nvGrpSpPr>
        <p:grpSpPr>
          <a:xfrm>
            <a:off x="435932" y="4707777"/>
            <a:ext cx="1756741" cy="246298"/>
            <a:chOff x="921102" y="6027409"/>
            <a:chExt cx="2680001" cy="375740"/>
          </a:xfrm>
        </p:grpSpPr>
        <p:pic>
          <p:nvPicPr>
            <p:cNvPr descr="EMB0000378c3f3d" id="75" name="Google Shape;75;p14"/>
            <p:cNvPicPr preferRelativeResize="0"/>
            <p:nvPr/>
          </p:nvPicPr>
          <p:blipFill rotWithShape="1">
            <a:blip r:embed="rId10">
              <a:alphaModFix/>
            </a:blip>
            <a:srcRect b="0" l="0" r="0" t="0"/>
            <a:stretch/>
          </p:blipFill>
          <p:spPr>
            <a:xfrm>
              <a:off x="2420865" y="6027409"/>
              <a:ext cx="1180238" cy="375740"/>
            </a:xfrm>
            <a:prstGeom prst="rect">
              <a:avLst/>
            </a:prstGeom>
            <a:noFill/>
            <a:ln>
              <a:noFill/>
            </a:ln>
          </p:spPr>
        </p:pic>
        <p:pic>
          <p:nvPicPr>
            <p:cNvPr id="76" name="Google Shape;76;p14"/>
            <p:cNvPicPr preferRelativeResize="0"/>
            <p:nvPr/>
          </p:nvPicPr>
          <p:blipFill rotWithShape="1">
            <a:blip r:embed="rId11">
              <a:alphaModFix/>
            </a:blip>
            <a:srcRect b="0" l="0" r="0" t="0"/>
            <a:stretch/>
          </p:blipFill>
          <p:spPr>
            <a:xfrm>
              <a:off x="921102" y="6027409"/>
              <a:ext cx="1190542" cy="35394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73" name="Shape 273"/>
        <p:cNvGrpSpPr/>
        <p:nvPr/>
      </p:nvGrpSpPr>
      <p:grpSpPr>
        <a:xfrm>
          <a:off x="0" y="0"/>
          <a:ext cx="0" cy="0"/>
          <a:chOff x="0" y="0"/>
          <a:chExt cx="0" cy="0"/>
        </a:xfrm>
      </p:grpSpPr>
      <p:cxnSp>
        <p:nvCxnSpPr>
          <p:cNvPr id="274" name="Google Shape;274;p2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75" name="Google Shape;275;p2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76" name="Google Shape;276;p23"/>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77" name="Google Shape;277;p23"/>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78" name="Google Shape;278;p2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page.10</a:t>
            </a:r>
            <a:endParaRPr sz="700">
              <a:latin typeface="Inter Medium"/>
              <a:ea typeface="Inter Medium"/>
              <a:cs typeface="Inter Medium"/>
              <a:sym typeface="Inter Medium"/>
            </a:endParaRPr>
          </a:p>
        </p:txBody>
      </p:sp>
      <p:sp>
        <p:nvSpPr>
          <p:cNvPr id="279" name="Google Shape;279;p23"/>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280" name="Google Shape;280;p23"/>
          <p:cNvSpPr/>
          <p:nvPr/>
        </p:nvSpPr>
        <p:spPr>
          <a:xfrm>
            <a:off x="6980989" y="2980603"/>
            <a:ext cx="891600" cy="14658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00">
                <a:latin typeface="Inter SemiBold"/>
                <a:ea typeface="Inter SemiBold"/>
                <a:cs typeface="Inter SemiBold"/>
                <a:sym typeface="Inter SemiBold"/>
              </a:rPr>
              <a:t>9.4%</a:t>
            </a:r>
            <a:endParaRPr sz="1300">
              <a:latin typeface="Inter SemiBold"/>
              <a:ea typeface="Inter SemiBold"/>
              <a:cs typeface="Inter SemiBold"/>
              <a:sym typeface="Inter SemiBold"/>
            </a:endParaRPr>
          </a:p>
        </p:txBody>
      </p:sp>
      <p:sp>
        <p:nvSpPr>
          <p:cNvPr id="281" name="Google Shape;281;p23"/>
          <p:cNvSpPr/>
          <p:nvPr/>
        </p:nvSpPr>
        <p:spPr>
          <a:xfrm>
            <a:off x="5653310" y="2013325"/>
            <a:ext cx="891600" cy="24330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00">
                <a:solidFill>
                  <a:schemeClr val="lt1"/>
                </a:solidFill>
                <a:latin typeface="Inter SemiBold"/>
                <a:ea typeface="Inter SemiBold"/>
                <a:cs typeface="Inter SemiBold"/>
                <a:sym typeface="Inter SemiBold"/>
              </a:rPr>
              <a:t>12.18%</a:t>
            </a:r>
            <a:endParaRPr sz="1300">
              <a:solidFill>
                <a:schemeClr val="lt1"/>
              </a:solidFill>
              <a:latin typeface="Inter SemiBold"/>
              <a:ea typeface="Inter SemiBold"/>
              <a:cs typeface="Inter SemiBold"/>
              <a:sym typeface="Inter SemiBold"/>
            </a:endParaRPr>
          </a:p>
        </p:txBody>
      </p:sp>
      <p:pic>
        <p:nvPicPr>
          <p:cNvPr id="282" name="Google Shape;282;p23"/>
          <p:cNvPicPr preferRelativeResize="0"/>
          <p:nvPr/>
        </p:nvPicPr>
        <p:blipFill>
          <a:blip r:embed="rId3">
            <a:alphaModFix/>
          </a:blip>
          <a:stretch>
            <a:fillRect/>
          </a:stretch>
        </p:blipFill>
        <p:spPr>
          <a:xfrm flipH="1" rot="8270836">
            <a:off x="6439773" y="1783024"/>
            <a:ext cx="888653" cy="1536926"/>
          </a:xfrm>
          <a:prstGeom prst="rect">
            <a:avLst/>
          </a:prstGeom>
          <a:noFill/>
          <a:ln>
            <a:noFill/>
          </a:ln>
        </p:spPr>
      </p:pic>
      <p:sp>
        <p:nvSpPr>
          <p:cNvPr id="283" name="Google Shape;283;p23"/>
          <p:cNvSpPr txBox="1"/>
          <p:nvPr/>
        </p:nvSpPr>
        <p:spPr>
          <a:xfrm>
            <a:off x="5326250" y="1550600"/>
            <a:ext cx="28734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latin typeface="Noto Sans SemiBold"/>
                <a:ea typeface="Noto Sans SemiBold"/>
                <a:cs typeface="Noto Sans SemiBold"/>
                <a:sym typeface="Noto Sans SemiBold"/>
              </a:rPr>
              <a:t>무신사 스토어 분기별 실질 수수료율</a:t>
            </a:r>
            <a:endParaRPr sz="1000">
              <a:solidFill>
                <a:srgbClr val="434343"/>
              </a:solidFill>
              <a:latin typeface="Noto Sans SemiBold"/>
              <a:ea typeface="Noto Sans SemiBold"/>
              <a:cs typeface="Noto Sans SemiBold"/>
              <a:sym typeface="Noto Sans SemiBold"/>
            </a:endParaRPr>
          </a:p>
        </p:txBody>
      </p:sp>
      <p:sp>
        <p:nvSpPr>
          <p:cNvPr id="284" name="Google Shape;284;p23"/>
          <p:cNvSpPr txBox="1"/>
          <p:nvPr/>
        </p:nvSpPr>
        <p:spPr>
          <a:xfrm>
            <a:off x="5820660" y="4488376"/>
            <a:ext cx="59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434343"/>
                </a:solidFill>
                <a:latin typeface="Inter Medium"/>
                <a:ea typeface="Inter Medium"/>
                <a:cs typeface="Inter Medium"/>
                <a:sym typeface="Inter Medium"/>
              </a:rPr>
              <a:t>2022</a:t>
            </a:r>
            <a:endParaRPr sz="1200">
              <a:solidFill>
                <a:srgbClr val="434343"/>
              </a:solidFill>
              <a:latin typeface="Inter Medium"/>
              <a:ea typeface="Inter Medium"/>
              <a:cs typeface="Inter Medium"/>
              <a:sym typeface="Inter Medium"/>
            </a:endParaRPr>
          </a:p>
        </p:txBody>
      </p:sp>
      <p:sp>
        <p:nvSpPr>
          <p:cNvPr id="285" name="Google Shape;285;p23"/>
          <p:cNvSpPr txBox="1"/>
          <p:nvPr/>
        </p:nvSpPr>
        <p:spPr>
          <a:xfrm>
            <a:off x="7127312" y="4488376"/>
            <a:ext cx="598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434343"/>
                </a:solidFill>
                <a:latin typeface="Inter Medium"/>
                <a:ea typeface="Inter Medium"/>
                <a:cs typeface="Inter Medium"/>
                <a:sym typeface="Inter Medium"/>
              </a:rPr>
              <a:t>2023</a:t>
            </a:r>
            <a:endParaRPr sz="1200">
              <a:solidFill>
                <a:srgbClr val="434343"/>
              </a:solidFill>
              <a:latin typeface="Inter Medium"/>
              <a:ea typeface="Inter Medium"/>
              <a:cs typeface="Inter Medium"/>
              <a:sym typeface="Inter Medium"/>
            </a:endParaRPr>
          </a:p>
        </p:txBody>
      </p:sp>
      <p:sp>
        <p:nvSpPr>
          <p:cNvPr id="286" name="Google Shape;286;p23"/>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06 | </a:t>
            </a:r>
            <a:r>
              <a:rPr lang="ko" sz="1800">
                <a:solidFill>
                  <a:srgbClr val="FFFFFF"/>
                </a:solidFill>
                <a:highlight>
                  <a:srgbClr val="000000"/>
                </a:highlight>
                <a:latin typeface="Noto Sans SemiBold"/>
                <a:ea typeface="Noto Sans SemiBold"/>
                <a:cs typeface="Noto Sans SemiBold"/>
                <a:sym typeface="Noto Sans SemiBold"/>
              </a:rPr>
              <a:t>입점 브랜드들의 불만에 ‘무신사’ 수수료율 인하</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287" name="Google Shape;287;p23"/>
          <p:cNvSpPr txBox="1"/>
          <p:nvPr/>
        </p:nvSpPr>
        <p:spPr>
          <a:xfrm>
            <a:off x="398925" y="1363150"/>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‘무신사’ 수수료 인하 결정으로 매출 성장의 한계 발생 가능</a:t>
            </a:r>
            <a:endParaRPr sz="1500">
              <a:solidFill>
                <a:srgbClr val="434343"/>
              </a:solidFill>
              <a:latin typeface="Noto Sans SemiBold"/>
              <a:ea typeface="Noto Sans SemiBold"/>
              <a:cs typeface="Noto Sans SemiBold"/>
              <a:sym typeface="Noto Sans SemiBold"/>
            </a:endParaRPr>
          </a:p>
        </p:txBody>
      </p:sp>
      <p:sp>
        <p:nvSpPr>
          <p:cNvPr id="288" name="Google Shape;288;p23"/>
          <p:cNvSpPr txBox="1"/>
          <p:nvPr/>
        </p:nvSpPr>
        <p:spPr>
          <a:xfrm>
            <a:off x="398925" y="1831875"/>
            <a:ext cx="527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무신사는 입점 브랜드의 수수료를 낮추는 결정,</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입점 브랜드에 대한 수수료율을 낮춘다면 패션 브랜드와의 관계를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유지 할 수 있으나 매출 성장의 한계 발생 가능</a:t>
            </a:r>
            <a:endParaRPr sz="900">
              <a:solidFill>
                <a:srgbClr val="434343"/>
              </a:solidFill>
              <a:latin typeface="Noto Sans SemiBold"/>
              <a:ea typeface="Noto Sans SemiBold"/>
              <a:cs typeface="Noto Sans SemiBold"/>
              <a:sym typeface="Noto Sans SemiBold"/>
            </a:endParaRPr>
          </a:p>
        </p:txBody>
      </p:sp>
      <p:sp>
        <p:nvSpPr>
          <p:cNvPr id="289" name="Google Shape;289;p23"/>
          <p:cNvSpPr txBox="1"/>
          <p:nvPr/>
        </p:nvSpPr>
        <p:spPr>
          <a:xfrm>
            <a:off x="398925" y="2987763"/>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FFFFFF"/>
                </a:solidFill>
                <a:highlight>
                  <a:srgbClr val="980000"/>
                </a:highlight>
                <a:latin typeface="Noto Sans SemiBold"/>
                <a:ea typeface="Noto Sans SemiBold"/>
                <a:cs typeface="Noto Sans SemiBold"/>
                <a:sym typeface="Noto Sans SemiBold"/>
              </a:rPr>
              <a:t>But,</a:t>
            </a:r>
            <a:endParaRPr sz="1500">
              <a:solidFill>
                <a:srgbClr val="FFFFFF"/>
              </a:solidFill>
              <a:highlight>
                <a:srgbClr val="980000"/>
              </a:highlight>
              <a:latin typeface="Noto Sans SemiBold"/>
              <a:ea typeface="Noto Sans SemiBold"/>
              <a:cs typeface="Noto Sans SemiBold"/>
              <a:sym typeface="Noto Sans SemiBold"/>
            </a:endParaRPr>
          </a:p>
        </p:txBody>
      </p:sp>
      <p:sp>
        <p:nvSpPr>
          <p:cNvPr id="290" name="Google Shape;290;p23"/>
          <p:cNvSpPr txBox="1"/>
          <p:nvPr/>
        </p:nvSpPr>
        <p:spPr>
          <a:xfrm>
            <a:off x="398925" y="3456488"/>
            <a:ext cx="527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a:solidFill>
                  <a:srgbClr val="980000"/>
                </a:solidFill>
                <a:latin typeface="Noto Sans SemiBold"/>
                <a:ea typeface="Noto Sans SemiBold"/>
                <a:cs typeface="Noto Sans SemiBold"/>
                <a:sym typeface="Noto Sans SemiBold"/>
              </a:rPr>
              <a:t>수수료율을 낮추지 않고 유지하다면 이후,</a:t>
            </a:r>
            <a:endParaRPr sz="1800">
              <a:solidFill>
                <a:srgbClr val="980000"/>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rgbClr val="980000"/>
                </a:solidFill>
                <a:latin typeface="Noto Sans SemiBold"/>
                <a:ea typeface="Noto Sans SemiBold"/>
                <a:cs typeface="Noto Sans SemiBold"/>
                <a:sym typeface="Noto Sans SemiBold"/>
              </a:rPr>
              <a:t>매출액 성장 예측 폭이 더 커질 가능성이 존재</a:t>
            </a:r>
            <a:endParaRPr sz="1800">
              <a:solidFill>
                <a:srgbClr val="980000"/>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94" name="Shape 294"/>
        <p:cNvGrpSpPr/>
        <p:nvPr/>
      </p:nvGrpSpPr>
      <p:grpSpPr>
        <a:xfrm>
          <a:off x="0" y="0"/>
          <a:ext cx="0" cy="0"/>
          <a:chOff x="0" y="0"/>
          <a:chExt cx="0" cy="0"/>
        </a:xfrm>
      </p:grpSpPr>
      <p:cxnSp>
        <p:nvCxnSpPr>
          <p:cNvPr id="295" name="Google Shape;295;p2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96" name="Google Shape;296;p2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97" name="Google Shape;297;p24"/>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98" name="Google Shape;298;p24"/>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99" name="Google Shape;299;p2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page.11</a:t>
            </a:r>
            <a:endParaRPr sz="700">
              <a:latin typeface="Inter Medium"/>
              <a:ea typeface="Inter Medium"/>
              <a:cs typeface="Inter Medium"/>
              <a:sym typeface="Inter Medium"/>
            </a:endParaRPr>
          </a:p>
        </p:txBody>
      </p:sp>
      <p:sp>
        <p:nvSpPr>
          <p:cNvPr id="300" name="Google Shape;300;p24"/>
          <p:cNvSpPr txBox="1"/>
          <p:nvPr/>
        </p:nvSpPr>
        <p:spPr>
          <a:xfrm>
            <a:off x="1776150" y="3577638"/>
            <a:ext cx="5591700" cy="91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100"/>
              </a:spcBef>
              <a:spcAft>
                <a:spcPts val="0"/>
              </a:spcAft>
              <a:buNone/>
            </a:pPr>
            <a:r>
              <a:rPr lang="ko" sz="1900">
                <a:solidFill>
                  <a:srgbClr val="FFFFFF"/>
                </a:solidFill>
                <a:highlight>
                  <a:srgbClr val="980000"/>
                </a:highlight>
                <a:latin typeface="Noto Sans SemiBold"/>
                <a:ea typeface="Noto Sans SemiBold"/>
                <a:cs typeface="Noto Sans SemiBold"/>
                <a:sym typeface="Noto Sans SemiBold"/>
              </a:rPr>
              <a:t>‘무신사’ 와 ‘패션 브랜드’의 이해 관계를 좁히고</a:t>
            </a:r>
            <a:endParaRPr sz="1900">
              <a:solidFill>
                <a:srgbClr val="FFFFFF"/>
              </a:solidFill>
              <a:highlight>
                <a:srgbClr val="980000"/>
              </a:highlight>
              <a:latin typeface="Noto Sans SemiBold"/>
              <a:ea typeface="Noto Sans SemiBold"/>
              <a:cs typeface="Noto Sans SemiBold"/>
              <a:sym typeface="Noto Sans SemiBold"/>
            </a:endParaRPr>
          </a:p>
          <a:p>
            <a:pPr indent="0" lvl="0" marL="0" rtl="0" algn="ctr">
              <a:lnSpc>
                <a:spcPct val="100000"/>
              </a:lnSpc>
              <a:spcBef>
                <a:spcPts val="1100"/>
              </a:spcBef>
              <a:spcAft>
                <a:spcPts val="1100"/>
              </a:spcAft>
              <a:buNone/>
            </a:pPr>
            <a:r>
              <a:rPr lang="ko" sz="1900">
                <a:solidFill>
                  <a:srgbClr val="FFFFFF"/>
                </a:solidFill>
                <a:highlight>
                  <a:srgbClr val="980000"/>
                </a:highlight>
                <a:latin typeface="Noto Sans SemiBold"/>
                <a:ea typeface="Noto Sans SemiBold"/>
                <a:cs typeface="Noto Sans SemiBold"/>
                <a:sym typeface="Noto Sans SemiBold"/>
              </a:rPr>
              <a:t>모두를 만족 시킬 수 있는 방법이 있을까?</a:t>
            </a:r>
            <a:endParaRPr sz="1900">
              <a:solidFill>
                <a:srgbClr val="FFFFFF"/>
              </a:solidFill>
              <a:highlight>
                <a:srgbClr val="980000"/>
              </a:highlight>
              <a:latin typeface="Noto Sans SemiBold"/>
              <a:ea typeface="Noto Sans SemiBold"/>
              <a:cs typeface="Noto Sans SemiBold"/>
              <a:sym typeface="Noto Sans SemiBold"/>
            </a:endParaRPr>
          </a:p>
        </p:txBody>
      </p:sp>
      <p:grpSp>
        <p:nvGrpSpPr>
          <p:cNvPr id="301" name="Google Shape;301;p24"/>
          <p:cNvGrpSpPr/>
          <p:nvPr/>
        </p:nvGrpSpPr>
        <p:grpSpPr>
          <a:xfrm>
            <a:off x="598306" y="1239175"/>
            <a:ext cx="7947388" cy="1867861"/>
            <a:chOff x="682400" y="1467775"/>
            <a:chExt cx="7947388" cy="1867861"/>
          </a:xfrm>
        </p:grpSpPr>
        <p:sp>
          <p:nvSpPr>
            <p:cNvPr id="302" name="Google Shape;302;p24"/>
            <p:cNvSpPr txBox="1"/>
            <p:nvPr/>
          </p:nvSpPr>
          <p:spPr>
            <a:xfrm>
              <a:off x="836925" y="2360925"/>
              <a:ext cx="3000000" cy="97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None/>
              </a:pPr>
              <a:r>
                <a:rPr lang="ko" sz="1100">
                  <a:solidFill>
                    <a:srgbClr val="211F1C"/>
                  </a:solidFill>
                  <a:latin typeface="Inter SemiBold"/>
                  <a:ea typeface="Inter SemiBold"/>
                  <a:cs typeface="Inter SemiBold"/>
                  <a:sym typeface="Inter SemiBold"/>
                </a:rPr>
                <a:t>: </a:t>
              </a:r>
              <a:r>
                <a:rPr lang="ko" sz="1100">
                  <a:solidFill>
                    <a:srgbClr val="211F1C"/>
                  </a:solidFill>
                  <a:latin typeface="Inter SemiBold"/>
                  <a:ea typeface="Inter SemiBold"/>
                  <a:cs typeface="Inter SemiBold"/>
                  <a:sym typeface="Inter SemiBold"/>
                </a:rPr>
                <a:t>수수료를 통해 영업 이익 극대화하는 구조</a:t>
              </a:r>
              <a:endParaRPr sz="1100">
                <a:solidFill>
                  <a:srgbClr val="211F1C"/>
                </a:solidFill>
                <a:latin typeface="Inter SemiBold"/>
                <a:ea typeface="Inter SemiBold"/>
                <a:cs typeface="Inter SemiBold"/>
                <a:sym typeface="Inter SemiBold"/>
              </a:endParaRPr>
            </a:p>
            <a:p>
              <a:pPr indent="0" lvl="0" marL="0" rtl="0" algn="l">
                <a:lnSpc>
                  <a:spcPct val="100000"/>
                </a:lnSpc>
                <a:spcBef>
                  <a:spcPts val="1100"/>
                </a:spcBef>
                <a:spcAft>
                  <a:spcPts val="0"/>
                </a:spcAft>
                <a:buNone/>
              </a:pPr>
              <a:r>
                <a:rPr lang="ko" sz="1100">
                  <a:solidFill>
                    <a:srgbClr val="211F1C"/>
                  </a:solidFill>
                  <a:latin typeface="Inter SemiBold"/>
                  <a:ea typeface="Inter SemiBold"/>
                  <a:cs typeface="Inter SemiBold"/>
                  <a:sym typeface="Inter SemiBold"/>
                </a:rPr>
                <a:t>: 수수료를 낮추지 않고 현행 유지한다면</a:t>
              </a:r>
              <a:endParaRPr sz="1100">
                <a:solidFill>
                  <a:srgbClr val="211F1C"/>
                </a:solidFill>
                <a:latin typeface="Inter SemiBold"/>
                <a:ea typeface="Inter SemiBold"/>
                <a:cs typeface="Inter SemiBold"/>
                <a:sym typeface="Inter SemiBold"/>
              </a:endParaRPr>
            </a:p>
            <a:p>
              <a:pPr indent="0" lvl="0" marL="0" rtl="0" algn="l">
                <a:lnSpc>
                  <a:spcPct val="100000"/>
                </a:lnSpc>
                <a:spcBef>
                  <a:spcPts val="1100"/>
                </a:spcBef>
                <a:spcAft>
                  <a:spcPts val="1100"/>
                </a:spcAft>
                <a:buNone/>
              </a:pPr>
              <a:r>
                <a:rPr lang="ko" sz="1100">
                  <a:solidFill>
                    <a:srgbClr val="211F1C"/>
                  </a:solidFill>
                  <a:latin typeface="Inter SemiBold"/>
                  <a:ea typeface="Inter SemiBold"/>
                  <a:cs typeface="Inter SemiBold"/>
                  <a:sym typeface="Inter SemiBold"/>
                </a:rPr>
                <a:t>영업 이익 극대화 가능</a:t>
              </a:r>
              <a:endParaRPr sz="1100">
                <a:solidFill>
                  <a:srgbClr val="211F1C"/>
                </a:solidFill>
                <a:latin typeface="Inter SemiBold"/>
                <a:ea typeface="Inter SemiBold"/>
                <a:cs typeface="Inter SemiBold"/>
                <a:sym typeface="Inter SemiBold"/>
              </a:endParaRPr>
            </a:p>
          </p:txBody>
        </p:sp>
        <p:sp>
          <p:nvSpPr>
            <p:cNvPr id="303" name="Google Shape;303;p24"/>
            <p:cNvSpPr txBox="1"/>
            <p:nvPr/>
          </p:nvSpPr>
          <p:spPr>
            <a:xfrm>
              <a:off x="5379925" y="2360925"/>
              <a:ext cx="3163500" cy="66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100"/>
                </a:spcBef>
                <a:spcAft>
                  <a:spcPts val="0"/>
                </a:spcAft>
                <a:buNone/>
              </a:pPr>
              <a:r>
                <a:rPr lang="ko" sz="1100">
                  <a:solidFill>
                    <a:srgbClr val="211F1C"/>
                  </a:solidFill>
                  <a:latin typeface="Noto Sans SemiBold"/>
                  <a:ea typeface="Noto Sans SemiBold"/>
                  <a:cs typeface="Noto Sans SemiBold"/>
                  <a:sym typeface="Noto Sans SemiBold"/>
                </a:rPr>
                <a:t>: </a:t>
              </a:r>
              <a:r>
                <a:rPr lang="ko" sz="1100">
                  <a:solidFill>
                    <a:srgbClr val="211F1C"/>
                  </a:solidFill>
                  <a:latin typeface="Noto Sans SemiBold"/>
                  <a:ea typeface="Noto Sans SemiBold"/>
                  <a:cs typeface="Noto Sans SemiBold"/>
                  <a:sym typeface="Noto Sans SemiBold"/>
                </a:rPr>
                <a:t>외부 패션 플랫폼의 높은 수수료로 인해</a:t>
              </a:r>
              <a:endParaRPr sz="1100">
                <a:solidFill>
                  <a:srgbClr val="211F1C"/>
                </a:solidFill>
                <a:latin typeface="Noto Sans SemiBold"/>
                <a:ea typeface="Noto Sans SemiBold"/>
                <a:cs typeface="Noto Sans SemiBold"/>
                <a:sym typeface="Noto Sans SemiBold"/>
              </a:endParaRPr>
            </a:p>
            <a:p>
              <a:pPr indent="0" lvl="0" marL="0" rtl="0" algn="l">
                <a:lnSpc>
                  <a:spcPct val="100000"/>
                </a:lnSpc>
                <a:spcBef>
                  <a:spcPts val="1100"/>
                </a:spcBef>
                <a:spcAft>
                  <a:spcPts val="1100"/>
                </a:spcAft>
                <a:buNone/>
              </a:pPr>
              <a:r>
                <a:rPr lang="ko" sz="1100">
                  <a:solidFill>
                    <a:srgbClr val="211F1C"/>
                  </a:solidFill>
                  <a:latin typeface="Noto Sans SemiBold"/>
                  <a:ea typeface="Noto Sans SemiBold"/>
                  <a:cs typeface="Noto Sans SemiBold"/>
                  <a:sym typeface="Noto Sans SemiBold"/>
                </a:rPr>
                <a:t>입점을 망설이고 있는 패션 브랜드</a:t>
              </a:r>
              <a:endParaRPr sz="1100">
                <a:solidFill>
                  <a:srgbClr val="211F1C"/>
                </a:solidFill>
                <a:latin typeface="Noto Sans SemiBold"/>
                <a:ea typeface="Noto Sans SemiBold"/>
                <a:cs typeface="Noto Sans SemiBold"/>
                <a:sym typeface="Noto Sans SemiBold"/>
              </a:endParaRPr>
            </a:p>
          </p:txBody>
        </p:sp>
        <p:sp>
          <p:nvSpPr>
            <p:cNvPr id="304" name="Google Shape;304;p24"/>
            <p:cNvSpPr txBox="1"/>
            <p:nvPr/>
          </p:nvSpPr>
          <p:spPr>
            <a:xfrm>
              <a:off x="682400" y="1717213"/>
              <a:ext cx="3000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4000">
                  <a:solidFill>
                    <a:schemeClr val="dk1"/>
                  </a:solidFill>
                  <a:latin typeface="Noto Sans ExtraBold"/>
                  <a:ea typeface="Noto Sans ExtraBold"/>
                  <a:cs typeface="Noto Sans ExtraBold"/>
                  <a:sym typeface="Noto Sans ExtraBold"/>
                </a:rPr>
                <a:t>MUSINSA</a:t>
              </a:r>
              <a:endParaRPr sz="4000">
                <a:solidFill>
                  <a:schemeClr val="dk1"/>
                </a:solidFill>
                <a:latin typeface="Noto Sans ExtraBold"/>
                <a:ea typeface="Noto Sans ExtraBold"/>
                <a:cs typeface="Noto Sans ExtraBold"/>
                <a:sym typeface="Noto Sans ExtraBold"/>
              </a:endParaRPr>
            </a:p>
          </p:txBody>
        </p:sp>
        <p:sp>
          <p:nvSpPr>
            <p:cNvPr id="305" name="Google Shape;305;p24"/>
            <p:cNvSpPr txBox="1"/>
            <p:nvPr/>
          </p:nvSpPr>
          <p:spPr>
            <a:xfrm>
              <a:off x="5307888" y="1467775"/>
              <a:ext cx="3321900" cy="10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3300">
                  <a:solidFill>
                    <a:srgbClr val="FF9999"/>
                  </a:solidFill>
                  <a:latin typeface="Inter ExtraBold"/>
                  <a:ea typeface="Inter ExtraBold"/>
                  <a:cs typeface="Inter ExtraBold"/>
                  <a:sym typeface="Inter ExtraBold"/>
                </a:rPr>
                <a:t>Fashion Brand</a:t>
              </a:r>
              <a:endParaRPr sz="3300">
                <a:solidFill>
                  <a:srgbClr val="FF9999"/>
                </a:solidFill>
                <a:latin typeface="Inter ExtraBold"/>
                <a:ea typeface="Inter ExtraBold"/>
                <a:cs typeface="Inter ExtraBold"/>
                <a:sym typeface="Inter ExtraBold"/>
              </a:endParaRPr>
            </a:p>
          </p:txBody>
        </p:sp>
        <p:pic>
          <p:nvPicPr>
            <p:cNvPr id="306" name="Google Shape;306;p24"/>
            <p:cNvPicPr preferRelativeResize="0"/>
            <p:nvPr/>
          </p:nvPicPr>
          <p:blipFill>
            <a:blip r:embed="rId3">
              <a:alphaModFix/>
            </a:blip>
            <a:stretch>
              <a:fillRect/>
            </a:stretch>
          </p:blipFill>
          <p:spPr>
            <a:xfrm>
              <a:off x="3894348" y="1979510"/>
              <a:ext cx="1356125" cy="1356125"/>
            </a:xfrm>
            <a:prstGeom prst="rect">
              <a:avLst/>
            </a:prstGeom>
            <a:noFill/>
            <a:ln>
              <a:noFill/>
            </a:ln>
          </p:spPr>
        </p:pic>
      </p:gr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10" name="Shape 310"/>
        <p:cNvGrpSpPr/>
        <p:nvPr/>
      </p:nvGrpSpPr>
      <p:grpSpPr>
        <a:xfrm>
          <a:off x="0" y="0"/>
          <a:ext cx="0" cy="0"/>
          <a:chOff x="0" y="0"/>
          <a:chExt cx="0" cy="0"/>
        </a:xfrm>
      </p:grpSpPr>
      <p:cxnSp>
        <p:nvCxnSpPr>
          <p:cNvPr id="311" name="Google Shape;311;p2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312" name="Google Shape;312;p2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313" name="Google Shape;313;p25"/>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14" name="Google Shape;314;p25"/>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15" name="Google Shape;315;p2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page.12</a:t>
            </a:r>
            <a:endParaRPr sz="700">
              <a:latin typeface="Inter Medium"/>
              <a:ea typeface="Inter Medium"/>
              <a:cs typeface="Inter Medium"/>
              <a:sym typeface="Inter Medium"/>
            </a:endParaRPr>
          </a:p>
        </p:txBody>
      </p:sp>
      <p:sp>
        <p:nvSpPr>
          <p:cNvPr id="316" name="Google Shape;316;p25"/>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317" name="Google Shape;317;p25"/>
          <p:cNvPicPr preferRelativeResize="0"/>
          <p:nvPr/>
        </p:nvPicPr>
        <p:blipFill>
          <a:blip r:embed="rId3">
            <a:alphaModFix/>
          </a:blip>
          <a:stretch>
            <a:fillRect/>
          </a:stretch>
        </p:blipFill>
        <p:spPr>
          <a:xfrm>
            <a:off x="5601029" y="1938300"/>
            <a:ext cx="1266918" cy="1266900"/>
          </a:xfrm>
          <a:prstGeom prst="rect">
            <a:avLst/>
          </a:prstGeom>
          <a:noFill/>
          <a:ln>
            <a:noFill/>
          </a:ln>
        </p:spPr>
      </p:pic>
      <p:pic>
        <p:nvPicPr>
          <p:cNvPr id="318" name="Google Shape;318;p25"/>
          <p:cNvPicPr preferRelativeResize="0"/>
          <p:nvPr/>
        </p:nvPicPr>
        <p:blipFill>
          <a:blip r:embed="rId4">
            <a:alphaModFix/>
          </a:blip>
          <a:stretch>
            <a:fillRect/>
          </a:stretch>
        </p:blipFill>
        <p:spPr>
          <a:xfrm>
            <a:off x="2276059" y="1938296"/>
            <a:ext cx="1266925" cy="1266925"/>
          </a:xfrm>
          <a:prstGeom prst="rect">
            <a:avLst/>
          </a:prstGeom>
          <a:noFill/>
          <a:ln>
            <a:noFill/>
          </a:ln>
        </p:spPr>
      </p:pic>
      <p:sp>
        <p:nvSpPr>
          <p:cNvPr id="319" name="Google Shape;319;p25"/>
          <p:cNvSpPr txBox="1"/>
          <p:nvPr/>
        </p:nvSpPr>
        <p:spPr>
          <a:xfrm>
            <a:off x="1112825" y="3380600"/>
            <a:ext cx="694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Noto Sans SemiBold"/>
                <a:ea typeface="Noto Sans SemiBold"/>
                <a:cs typeface="Noto Sans SemiBold"/>
                <a:sym typeface="Noto Sans SemiBold"/>
              </a:rPr>
              <a:t>무신사 서비스 담당자라고 가정했을 때, </a:t>
            </a:r>
            <a:endParaRPr sz="1000">
              <a:solidFill>
                <a:schemeClr val="dk1"/>
              </a:solidFill>
              <a:latin typeface="Noto Sans SemiBold"/>
              <a:ea typeface="Noto Sans SemiBold"/>
              <a:cs typeface="Noto Sans SemiBold"/>
              <a:sym typeface="Noto Sans SemiBold"/>
            </a:endParaRPr>
          </a:p>
          <a:p>
            <a:pPr indent="0" lvl="0" marL="0" rtl="0" algn="ctr">
              <a:spcBef>
                <a:spcPts val="0"/>
              </a:spcBef>
              <a:spcAft>
                <a:spcPts val="0"/>
              </a:spcAft>
              <a:buNone/>
            </a:pPr>
            <a:r>
              <a:rPr lang="ko" sz="1000">
                <a:solidFill>
                  <a:schemeClr val="dk1"/>
                </a:solidFill>
                <a:latin typeface="Noto Sans SemiBold"/>
                <a:ea typeface="Noto Sans SemiBold"/>
                <a:cs typeface="Noto Sans SemiBold"/>
                <a:sym typeface="Noto Sans SemiBold"/>
              </a:rPr>
              <a:t>매출액을 증가시킬 수 있는 실질적으로 영향을 주는 타겟은 패션 플랫폼 이용 고객 뿐만 아니라 </a:t>
            </a:r>
            <a:endParaRPr sz="1000">
              <a:solidFill>
                <a:srgbClr val="434343"/>
              </a:solidFill>
              <a:latin typeface="Noto Sans SemiBold"/>
              <a:ea typeface="Noto Sans SemiBold"/>
              <a:cs typeface="Noto Sans SemiBold"/>
              <a:sym typeface="Noto Sans SemiBold"/>
            </a:endParaRPr>
          </a:p>
        </p:txBody>
      </p:sp>
      <p:sp>
        <p:nvSpPr>
          <p:cNvPr id="320" name="Google Shape;320;p25"/>
          <p:cNvSpPr txBox="1"/>
          <p:nvPr/>
        </p:nvSpPr>
        <p:spPr>
          <a:xfrm>
            <a:off x="4085400" y="1827588"/>
            <a:ext cx="973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0">
                <a:solidFill>
                  <a:schemeClr val="dk2"/>
                </a:solidFill>
                <a:latin typeface="Impact"/>
                <a:ea typeface="Impact"/>
                <a:cs typeface="Impact"/>
                <a:sym typeface="Impact"/>
              </a:rPr>
              <a:t>&lt;</a:t>
            </a:r>
            <a:endParaRPr sz="10000">
              <a:solidFill>
                <a:schemeClr val="dk2"/>
              </a:solidFill>
              <a:latin typeface="Impact"/>
              <a:ea typeface="Impact"/>
              <a:cs typeface="Impact"/>
              <a:sym typeface="Impact"/>
            </a:endParaRPr>
          </a:p>
        </p:txBody>
      </p:sp>
      <p:sp>
        <p:nvSpPr>
          <p:cNvPr id="321" name="Google Shape;321;p25"/>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06 | ‘무신사’의 매출액은 입점 브랜드 판매 수수료에서 발생</a:t>
            </a:r>
            <a:endParaRPr sz="1800">
              <a:solidFill>
                <a:srgbClr val="FFFFFF"/>
              </a:solidFill>
              <a:highlight>
                <a:srgbClr val="00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rgbClr val="FFFFFF"/>
                </a:solidFill>
                <a:highlight>
                  <a:srgbClr val="BF0000"/>
                </a:highlight>
                <a:latin typeface="Noto Sans SemiBold"/>
                <a:ea typeface="Noto Sans SemiBold"/>
                <a:cs typeface="Noto Sans SemiBold"/>
                <a:sym typeface="Noto Sans SemiBold"/>
              </a:rPr>
              <a:t>매출에 큰 영향을 끼치는 클라이언트는 패션 브랜드</a:t>
            </a:r>
            <a:endParaRPr sz="1800">
              <a:solidFill>
                <a:srgbClr val="FFFFFF"/>
              </a:solidFill>
              <a:highlight>
                <a:srgbClr val="BF0000"/>
              </a:highlight>
              <a:latin typeface="Noto Sans SemiBold"/>
              <a:ea typeface="Noto Sans SemiBold"/>
              <a:cs typeface="Noto Sans SemiBold"/>
              <a:sym typeface="Noto Sans SemiBold"/>
            </a:endParaRPr>
          </a:p>
        </p:txBody>
      </p:sp>
      <p:sp>
        <p:nvSpPr>
          <p:cNvPr id="322" name="Google Shape;322;p25"/>
          <p:cNvSpPr txBox="1"/>
          <p:nvPr/>
        </p:nvSpPr>
        <p:spPr>
          <a:xfrm>
            <a:off x="1567800" y="3874350"/>
            <a:ext cx="6008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800">
                <a:solidFill>
                  <a:schemeClr val="lt1"/>
                </a:solidFill>
                <a:highlight>
                  <a:srgbClr val="800000"/>
                </a:highlight>
                <a:latin typeface="Noto Sans SemiBold"/>
                <a:ea typeface="Noto Sans SemiBold"/>
                <a:cs typeface="Noto Sans SemiBold"/>
                <a:sym typeface="Noto Sans SemiBold"/>
              </a:rPr>
              <a:t>클라이언트인 패션 브랜드일 가능성이 크다</a:t>
            </a:r>
            <a:endParaRPr sz="1800">
              <a:solidFill>
                <a:schemeClr val="lt1"/>
              </a:solidFill>
              <a:highlight>
                <a:srgbClr val="800000"/>
              </a:highlight>
              <a:latin typeface="Noto Sans SemiBold"/>
              <a:ea typeface="Noto Sans SemiBold"/>
              <a:cs typeface="Noto Sans SemiBold"/>
              <a:sym typeface="Noto Sans SemiBold"/>
            </a:endParaRPr>
          </a:p>
        </p:txBody>
      </p:sp>
      <p:sp>
        <p:nvSpPr>
          <p:cNvPr id="323" name="Google Shape;323;p25"/>
          <p:cNvSpPr txBox="1"/>
          <p:nvPr/>
        </p:nvSpPr>
        <p:spPr>
          <a:xfrm>
            <a:off x="1101300" y="4262425"/>
            <a:ext cx="69414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dk1"/>
                </a:solidFill>
                <a:highlight>
                  <a:srgbClr val="FFCCCC"/>
                </a:highlight>
                <a:latin typeface="Noto Sans SemiBold"/>
                <a:ea typeface="Noto Sans SemiBold"/>
                <a:cs typeface="Noto Sans SemiBold"/>
                <a:sym typeface="Noto Sans SemiBold"/>
              </a:rPr>
              <a:t>추가로 ‘무신사’는 외부채널이기에 패션 브랜드에 대한 피드백을 수집하는데 </a:t>
            </a:r>
            <a:endParaRPr sz="1100">
              <a:solidFill>
                <a:schemeClr val="dk1"/>
              </a:solidFill>
              <a:highlight>
                <a:srgbClr val="FFCCCC"/>
              </a:highlight>
              <a:latin typeface="Noto Sans SemiBold"/>
              <a:ea typeface="Noto Sans SemiBold"/>
              <a:cs typeface="Noto Sans SemiBold"/>
              <a:sym typeface="Noto Sans SemiBold"/>
            </a:endParaRPr>
          </a:p>
          <a:p>
            <a:pPr indent="0" lvl="0" marL="0" rtl="0" algn="ctr">
              <a:spcBef>
                <a:spcPts val="0"/>
              </a:spcBef>
              <a:spcAft>
                <a:spcPts val="0"/>
              </a:spcAft>
              <a:buNone/>
            </a:pPr>
            <a:r>
              <a:rPr lang="ko" sz="1100">
                <a:solidFill>
                  <a:schemeClr val="dk1"/>
                </a:solidFill>
                <a:highlight>
                  <a:srgbClr val="FFCCCC"/>
                </a:highlight>
                <a:latin typeface="Noto Sans SemiBold"/>
                <a:ea typeface="Noto Sans SemiBold"/>
                <a:cs typeface="Noto Sans SemiBold"/>
                <a:sym typeface="Noto Sans SemiBold"/>
              </a:rPr>
              <a:t>많은 기회비용이 존재할 것으로 예상</a:t>
            </a:r>
            <a:endParaRPr sz="1100">
              <a:solidFill>
                <a:srgbClr val="434343"/>
              </a:solidFill>
              <a:highlight>
                <a:srgbClr val="FFCCCC"/>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27" name="Shape 327"/>
        <p:cNvGrpSpPr/>
        <p:nvPr/>
      </p:nvGrpSpPr>
      <p:grpSpPr>
        <a:xfrm>
          <a:off x="0" y="0"/>
          <a:ext cx="0" cy="0"/>
          <a:chOff x="0" y="0"/>
          <a:chExt cx="0" cy="0"/>
        </a:xfrm>
      </p:grpSpPr>
      <p:cxnSp>
        <p:nvCxnSpPr>
          <p:cNvPr id="328" name="Google Shape;328;p26"/>
          <p:cNvCxnSpPr/>
          <p:nvPr/>
        </p:nvCxnSpPr>
        <p:spPr>
          <a:xfrm>
            <a:off x="298200" y="666800"/>
            <a:ext cx="8547600" cy="0"/>
          </a:xfrm>
          <a:prstGeom prst="straightConnector1">
            <a:avLst/>
          </a:prstGeom>
          <a:noFill/>
          <a:ln cap="flat" cmpd="sng" w="9525">
            <a:solidFill>
              <a:srgbClr val="0D3B66"/>
            </a:solidFill>
            <a:prstDash val="solid"/>
            <a:round/>
            <a:headEnd len="sm" w="sm" type="none"/>
            <a:tailEnd len="sm" w="sm" type="none"/>
          </a:ln>
        </p:spPr>
      </p:cxnSp>
      <p:cxnSp>
        <p:nvCxnSpPr>
          <p:cNvPr id="329" name="Google Shape;329;p26"/>
          <p:cNvCxnSpPr/>
          <p:nvPr/>
        </p:nvCxnSpPr>
        <p:spPr>
          <a:xfrm>
            <a:off x="298200" y="4959425"/>
            <a:ext cx="8547600" cy="0"/>
          </a:xfrm>
          <a:prstGeom prst="straightConnector1">
            <a:avLst/>
          </a:prstGeom>
          <a:noFill/>
          <a:ln cap="flat" cmpd="sng" w="9525">
            <a:solidFill>
              <a:srgbClr val="0D3B66"/>
            </a:solidFill>
            <a:prstDash val="solid"/>
            <a:round/>
            <a:headEnd len="sm" w="sm" type="none"/>
            <a:tailEnd len="sm" w="sm" type="none"/>
          </a:ln>
        </p:spPr>
      </p:cxnSp>
      <p:sp>
        <p:nvSpPr>
          <p:cNvPr id="330" name="Google Shape;330;p26"/>
          <p:cNvSpPr txBox="1"/>
          <p:nvPr/>
        </p:nvSpPr>
        <p:spPr>
          <a:xfrm>
            <a:off x="298200" y="247025"/>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31" name="Google Shape;331;p26"/>
          <p:cNvSpPr txBox="1"/>
          <p:nvPr/>
        </p:nvSpPr>
        <p:spPr>
          <a:xfrm>
            <a:off x="2123425" y="247025"/>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32" name="Google Shape;332;p26"/>
          <p:cNvSpPr txBox="1"/>
          <p:nvPr/>
        </p:nvSpPr>
        <p:spPr>
          <a:xfrm>
            <a:off x="7637997" y="195550"/>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page.13</a:t>
            </a:r>
            <a:endParaRPr sz="700">
              <a:latin typeface="Inter Medium"/>
              <a:ea typeface="Inter Medium"/>
              <a:cs typeface="Inter Medium"/>
              <a:sym typeface="Inter Medium"/>
            </a:endParaRPr>
          </a:p>
        </p:txBody>
      </p:sp>
      <p:pic>
        <p:nvPicPr>
          <p:cNvPr id="333" name="Google Shape;333;p26"/>
          <p:cNvPicPr preferRelativeResize="0"/>
          <p:nvPr/>
        </p:nvPicPr>
        <p:blipFill>
          <a:blip r:embed="rId3">
            <a:alphaModFix/>
          </a:blip>
          <a:stretch>
            <a:fillRect/>
          </a:stretch>
        </p:blipFill>
        <p:spPr>
          <a:xfrm>
            <a:off x="3342375" y="1712038"/>
            <a:ext cx="2336400" cy="1501550"/>
          </a:xfrm>
          <a:prstGeom prst="rect">
            <a:avLst/>
          </a:prstGeom>
          <a:noFill/>
          <a:ln>
            <a:noFill/>
          </a:ln>
        </p:spPr>
      </p:pic>
      <p:sp>
        <p:nvSpPr>
          <p:cNvPr id="334" name="Google Shape;334;p26"/>
          <p:cNvSpPr/>
          <p:nvPr/>
        </p:nvSpPr>
        <p:spPr>
          <a:xfrm>
            <a:off x="3395469" y="3600519"/>
            <a:ext cx="2553960" cy="976007"/>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oto Sans SemiBold"/>
              <a:ea typeface="Noto Sans SemiBold"/>
              <a:cs typeface="Noto Sans SemiBold"/>
              <a:sym typeface="Noto Sans SemiBold"/>
            </a:endParaRPr>
          </a:p>
        </p:txBody>
      </p:sp>
      <p:sp>
        <p:nvSpPr>
          <p:cNvPr id="335" name="Google Shape;335;p26"/>
          <p:cNvSpPr txBox="1"/>
          <p:nvPr/>
        </p:nvSpPr>
        <p:spPr>
          <a:xfrm>
            <a:off x="3315606" y="3683075"/>
            <a:ext cx="2296200" cy="810900"/>
          </a:xfrm>
          <a:prstGeom prst="rect">
            <a:avLst/>
          </a:prstGeom>
          <a:noFill/>
          <a:ln>
            <a:noFill/>
          </a:ln>
        </p:spPr>
        <p:txBody>
          <a:bodyPr anchorCtr="0" anchor="ctr" bIns="91425" lIns="91425" spcFirstLastPara="1" rIns="91425" wrap="square" tIns="91425">
            <a:noAutofit/>
          </a:bodyPr>
          <a:lstStyle/>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외부 채널의 특성 파악</a:t>
            </a:r>
            <a:endParaRPr sz="900">
              <a:solidFill>
                <a:srgbClr val="F3F3F3"/>
              </a:solidFill>
              <a:latin typeface="Noto Sans SemiBold"/>
              <a:ea typeface="Noto Sans SemiBold"/>
              <a:cs typeface="Noto Sans SemiBold"/>
              <a:sym typeface="Noto Sans SemiBold"/>
            </a:endParaRPr>
          </a:p>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고객 행동 및 반응을 파악 해당 채널, 고객층에 적합한 전략 적용</a:t>
            </a:r>
            <a:endParaRPr sz="900">
              <a:solidFill>
                <a:srgbClr val="F3F3F3"/>
              </a:solidFill>
              <a:latin typeface="Noto Sans SemiBold"/>
              <a:ea typeface="Noto Sans SemiBold"/>
              <a:cs typeface="Noto Sans SemiBold"/>
              <a:sym typeface="Noto Sans SemiBold"/>
            </a:endParaRPr>
          </a:p>
        </p:txBody>
      </p:sp>
      <p:sp>
        <p:nvSpPr>
          <p:cNvPr id="336" name="Google Shape;336;p26"/>
          <p:cNvSpPr/>
          <p:nvPr/>
        </p:nvSpPr>
        <p:spPr>
          <a:xfrm>
            <a:off x="3198981" y="3399500"/>
            <a:ext cx="2235600" cy="360900"/>
          </a:xfrm>
          <a:prstGeom prst="roundRect">
            <a:avLst>
              <a:gd fmla="val 1836" name="adj"/>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latin typeface="Noto Sans SemiBold"/>
                <a:ea typeface="Noto Sans SemiBold"/>
                <a:cs typeface="Noto Sans SemiBold"/>
                <a:sym typeface="Noto Sans SemiBold"/>
              </a:rPr>
              <a:t>채널별 맞춤 전략</a:t>
            </a:r>
            <a:endParaRPr sz="1000">
              <a:solidFill>
                <a:srgbClr val="434343"/>
              </a:solidFill>
              <a:latin typeface="Noto Sans SemiBold"/>
              <a:ea typeface="Noto Sans SemiBold"/>
              <a:cs typeface="Noto Sans SemiBold"/>
              <a:sym typeface="Noto Sans SemiBold"/>
            </a:endParaRPr>
          </a:p>
        </p:txBody>
      </p:sp>
      <p:sp>
        <p:nvSpPr>
          <p:cNvPr id="337" name="Google Shape;337;p26"/>
          <p:cNvSpPr/>
          <p:nvPr/>
        </p:nvSpPr>
        <p:spPr>
          <a:xfrm rot="10800000">
            <a:off x="3198981" y="3760275"/>
            <a:ext cx="196500" cy="312000"/>
          </a:xfrm>
          <a:prstGeom prst="rtTriangl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Noto Sans SemiBold"/>
              <a:ea typeface="Noto Sans SemiBold"/>
              <a:cs typeface="Noto Sans SemiBold"/>
              <a:sym typeface="Noto Sans SemiBold"/>
            </a:endParaRPr>
          </a:p>
        </p:txBody>
      </p:sp>
      <p:sp>
        <p:nvSpPr>
          <p:cNvPr id="338" name="Google Shape;338;p26"/>
          <p:cNvSpPr/>
          <p:nvPr/>
        </p:nvSpPr>
        <p:spPr>
          <a:xfrm>
            <a:off x="486170" y="3600519"/>
            <a:ext cx="2553960" cy="976007"/>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oto Sans SemiBold"/>
              <a:ea typeface="Noto Sans SemiBold"/>
              <a:cs typeface="Noto Sans SemiBold"/>
              <a:sym typeface="Noto Sans SemiBold"/>
            </a:endParaRPr>
          </a:p>
        </p:txBody>
      </p:sp>
      <p:sp>
        <p:nvSpPr>
          <p:cNvPr id="339" name="Google Shape;339;p26"/>
          <p:cNvSpPr txBox="1"/>
          <p:nvPr/>
        </p:nvSpPr>
        <p:spPr>
          <a:xfrm>
            <a:off x="414332" y="3724775"/>
            <a:ext cx="2296200" cy="727500"/>
          </a:xfrm>
          <a:prstGeom prst="rect">
            <a:avLst/>
          </a:prstGeom>
          <a:noFill/>
          <a:ln>
            <a:noFill/>
          </a:ln>
        </p:spPr>
        <p:txBody>
          <a:bodyPr anchorCtr="0" anchor="ctr" bIns="91425" lIns="91425" spcFirstLastPara="1" rIns="91425" wrap="square" tIns="91425">
            <a:noAutofit/>
          </a:bodyPr>
          <a:lstStyle/>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차별화된 포인트를 찾고 </a:t>
            </a:r>
            <a:endParaRPr sz="900">
              <a:solidFill>
                <a:srgbClr val="F3F3F3"/>
              </a:solidFill>
              <a:latin typeface="Noto Sans SemiBold"/>
              <a:ea typeface="Noto Sans SemiBold"/>
              <a:cs typeface="Noto Sans SemiBold"/>
              <a:sym typeface="Noto Sans SemiBold"/>
            </a:endParaRPr>
          </a:p>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독자적인 위치 확보 + 타겟 고객 정의</a:t>
            </a:r>
            <a:endParaRPr sz="900">
              <a:solidFill>
                <a:srgbClr val="F3F3F3"/>
              </a:solidFill>
              <a:latin typeface="Noto Sans SemiBold"/>
              <a:ea typeface="Noto Sans SemiBold"/>
              <a:cs typeface="Noto Sans SemiBold"/>
              <a:sym typeface="Noto Sans SemiBold"/>
            </a:endParaRPr>
          </a:p>
        </p:txBody>
      </p:sp>
      <p:sp>
        <p:nvSpPr>
          <p:cNvPr id="340" name="Google Shape;340;p26"/>
          <p:cNvSpPr/>
          <p:nvPr/>
        </p:nvSpPr>
        <p:spPr>
          <a:xfrm>
            <a:off x="285270" y="3399500"/>
            <a:ext cx="2235600" cy="360900"/>
          </a:xfrm>
          <a:prstGeom prst="roundRect">
            <a:avLst>
              <a:gd fmla="val 1836" name="adj"/>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434343"/>
                </a:solidFill>
                <a:latin typeface="Noto Sans"/>
                <a:ea typeface="Noto Sans"/>
                <a:cs typeface="Noto Sans"/>
                <a:sym typeface="Noto Sans"/>
              </a:rPr>
              <a:t>브랜드 포지셔닝</a:t>
            </a:r>
            <a:endParaRPr b="1" sz="1000">
              <a:solidFill>
                <a:srgbClr val="434343"/>
              </a:solidFill>
              <a:latin typeface="Noto Sans"/>
              <a:ea typeface="Noto Sans"/>
              <a:cs typeface="Noto Sans"/>
              <a:sym typeface="Noto Sans"/>
            </a:endParaRPr>
          </a:p>
        </p:txBody>
      </p:sp>
      <p:sp>
        <p:nvSpPr>
          <p:cNvPr id="341" name="Google Shape;341;p26"/>
          <p:cNvSpPr/>
          <p:nvPr/>
        </p:nvSpPr>
        <p:spPr>
          <a:xfrm rot="10800000">
            <a:off x="285270" y="3760275"/>
            <a:ext cx="196500" cy="312000"/>
          </a:xfrm>
          <a:prstGeom prst="rtTriangl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Noto Sans SemiBold"/>
              <a:ea typeface="Noto Sans SemiBold"/>
              <a:cs typeface="Noto Sans SemiBold"/>
              <a:sym typeface="Noto Sans SemiBold"/>
            </a:endParaRPr>
          </a:p>
        </p:txBody>
      </p:sp>
      <p:sp>
        <p:nvSpPr>
          <p:cNvPr id="342" name="Google Shape;342;p26"/>
          <p:cNvSpPr/>
          <p:nvPr/>
        </p:nvSpPr>
        <p:spPr>
          <a:xfrm>
            <a:off x="6304770" y="3600519"/>
            <a:ext cx="2553960" cy="976007"/>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D3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oto Sans SemiBold"/>
              <a:ea typeface="Noto Sans SemiBold"/>
              <a:cs typeface="Noto Sans SemiBold"/>
              <a:sym typeface="Noto Sans SemiBold"/>
            </a:endParaRPr>
          </a:p>
        </p:txBody>
      </p:sp>
      <p:sp>
        <p:nvSpPr>
          <p:cNvPr id="343" name="Google Shape;343;p26"/>
          <p:cNvSpPr txBox="1"/>
          <p:nvPr/>
        </p:nvSpPr>
        <p:spPr>
          <a:xfrm>
            <a:off x="6153957" y="3712925"/>
            <a:ext cx="2381700" cy="751200"/>
          </a:xfrm>
          <a:prstGeom prst="rect">
            <a:avLst/>
          </a:prstGeom>
          <a:noFill/>
          <a:ln>
            <a:noFill/>
          </a:ln>
        </p:spPr>
        <p:txBody>
          <a:bodyPr anchorCtr="0" anchor="ctr" bIns="91425" lIns="91425" spcFirstLastPara="1" rIns="91425" wrap="square" tIns="91425">
            <a:noAutofit/>
          </a:bodyPr>
          <a:lstStyle/>
          <a:p>
            <a:pPr indent="-285750" lvl="0" marL="457200" rtl="0" algn="l">
              <a:spcBef>
                <a:spcPts val="0"/>
              </a:spcBef>
              <a:spcAft>
                <a:spcPts val="0"/>
              </a:spcAft>
              <a:buClr>
                <a:srgbClr val="F3F3F3"/>
              </a:buClr>
              <a:buSzPts val="900"/>
              <a:buFont typeface="Noto Sans SemiBold"/>
              <a:buChar char="●"/>
            </a:pPr>
            <a:r>
              <a:rPr lang="ko" sz="900">
                <a:solidFill>
                  <a:srgbClr val="F3F3F3"/>
                </a:solidFill>
                <a:latin typeface="Noto Sans SemiBold"/>
                <a:ea typeface="Noto Sans SemiBold"/>
                <a:cs typeface="Noto Sans SemiBold"/>
                <a:sym typeface="Noto Sans SemiBold"/>
              </a:rPr>
              <a:t>외부 채널에서 판매되는 상품에 대한 리뷰 및 피드백 관리</a:t>
            </a:r>
            <a:endParaRPr sz="900">
              <a:solidFill>
                <a:srgbClr val="F3F3F3"/>
              </a:solidFill>
              <a:latin typeface="Noto Sans SemiBold"/>
              <a:ea typeface="Noto Sans SemiBold"/>
              <a:cs typeface="Noto Sans SemiBold"/>
              <a:sym typeface="Noto Sans SemiBold"/>
            </a:endParaRPr>
          </a:p>
        </p:txBody>
      </p:sp>
      <p:sp>
        <p:nvSpPr>
          <p:cNvPr id="344" name="Google Shape;344;p26"/>
          <p:cNvSpPr/>
          <p:nvPr/>
        </p:nvSpPr>
        <p:spPr>
          <a:xfrm>
            <a:off x="6108270" y="3399500"/>
            <a:ext cx="2235600" cy="360900"/>
          </a:xfrm>
          <a:prstGeom prst="roundRect">
            <a:avLst>
              <a:gd fmla="val 1836" name="adj"/>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434343"/>
                </a:solidFill>
                <a:latin typeface="Noto Sans SemiBold"/>
                <a:ea typeface="Noto Sans SemiBold"/>
                <a:cs typeface="Noto Sans SemiBold"/>
                <a:sym typeface="Noto Sans SemiBold"/>
              </a:rPr>
              <a:t>브랜드 관리</a:t>
            </a:r>
            <a:endParaRPr sz="1000">
              <a:solidFill>
                <a:srgbClr val="434343"/>
              </a:solidFill>
              <a:latin typeface="Noto Sans SemiBold"/>
              <a:ea typeface="Noto Sans SemiBold"/>
              <a:cs typeface="Noto Sans SemiBold"/>
              <a:sym typeface="Noto Sans SemiBold"/>
            </a:endParaRPr>
          </a:p>
        </p:txBody>
      </p:sp>
      <p:sp>
        <p:nvSpPr>
          <p:cNvPr id="345" name="Google Shape;345;p26"/>
          <p:cNvSpPr/>
          <p:nvPr/>
        </p:nvSpPr>
        <p:spPr>
          <a:xfrm rot="10800000">
            <a:off x="6108270" y="3760275"/>
            <a:ext cx="196500" cy="312000"/>
          </a:xfrm>
          <a:prstGeom prst="rtTriangl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Noto Sans SemiBold"/>
              <a:ea typeface="Noto Sans SemiBold"/>
              <a:cs typeface="Noto Sans SemiBold"/>
              <a:sym typeface="Noto Sans SemiBold"/>
            </a:endParaRPr>
          </a:p>
        </p:txBody>
      </p:sp>
      <p:sp>
        <p:nvSpPr>
          <p:cNvPr id="346" name="Google Shape;346;p26"/>
          <p:cNvSpPr txBox="1"/>
          <p:nvPr/>
        </p:nvSpPr>
        <p:spPr>
          <a:xfrm>
            <a:off x="298200" y="768000"/>
            <a:ext cx="8547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07 | </a:t>
            </a:r>
            <a:r>
              <a:rPr lang="ko" sz="1800">
                <a:solidFill>
                  <a:srgbClr val="FFFFFF"/>
                </a:solidFill>
                <a:highlight>
                  <a:srgbClr val="000000"/>
                </a:highlight>
                <a:latin typeface="Noto Sans SemiBold"/>
                <a:ea typeface="Noto Sans SemiBold"/>
                <a:cs typeface="Noto Sans SemiBold"/>
                <a:sym typeface="Noto Sans SemiBold"/>
              </a:rPr>
              <a:t>패션 브랜드 담당자의 Needs가 있는 </a:t>
            </a:r>
            <a:endParaRPr sz="1800">
              <a:solidFill>
                <a:srgbClr val="FFFFFF"/>
              </a:solidFill>
              <a:highlight>
                <a:srgbClr val="00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rgbClr val="FFFFFF"/>
                </a:solidFill>
                <a:highlight>
                  <a:srgbClr val="800000"/>
                </a:highlight>
                <a:latin typeface="Noto Sans SemiBold"/>
                <a:ea typeface="Noto Sans SemiBold"/>
                <a:cs typeface="Noto Sans SemiBold"/>
                <a:sym typeface="Noto Sans SemiBold"/>
              </a:rPr>
              <a:t>브랜드 포지셔닝, 채널별 맞춤 전략, 브랜드 관리</a:t>
            </a:r>
            <a:r>
              <a:rPr lang="ko" sz="1800">
                <a:solidFill>
                  <a:srgbClr val="FFFFFF"/>
                </a:solidFill>
                <a:highlight>
                  <a:srgbClr val="000000"/>
                </a:highlight>
                <a:latin typeface="Noto Sans SemiBold"/>
                <a:ea typeface="Noto Sans SemiBold"/>
                <a:cs typeface="Noto Sans SemiBold"/>
                <a:sym typeface="Noto Sans SemiBold"/>
              </a:rPr>
              <a:t>에 도움을 주는 서비스 제공</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50" name="Shape 350"/>
        <p:cNvGrpSpPr/>
        <p:nvPr/>
      </p:nvGrpSpPr>
      <p:grpSpPr>
        <a:xfrm>
          <a:off x="0" y="0"/>
          <a:ext cx="0" cy="0"/>
          <a:chOff x="0" y="0"/>
          <a:chExt cx="0" cy="0"/>
        </a:xfrm>
      </p:grpSpPr>
      <p:cxnSp>
        <p:nvCxnSpPr>
          <p:cNvPr id="351" name="Google Shape;351;p2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352" name="Google Shape;352;p2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353" name="Google Shape;353;p27"/>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54" name="Google Shape;354;p27"/>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55" name="Google Shape;355;p2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page.14</a:t>
            </a:r>
            <a:endParaRPr sz="700">
              <a:latin typeface="Inter Medium"/>
              <a:ea typeface="Inter Medium"/>
              <a:cs typeface="Inter Medium"/>
              <a:sym typeface="Inter Medium"/>
            </a:endParaRPr>
          </a:p>
        </p:txBody>
      </p:sp>
      <p:sp>
        <p:nvSpPr>
          <p:cNvPr id="356" name="Google Shape;356;p27"/>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grpSp>
        <p:nvGrpSpPr>
          <p:cNvPr id="357" name="Google Shape;357;p27"/>
          <p:cNvGrpSpPr/>
          <p:nvPr/>
        </p:nvGrpSpPr>
        <p:grpSpPr>
          <a:xfrm>
            <a:off x="633825" y="2869968"/>
            <a:ext cx="7608598" cy="751182"/>
            <a:chOff x="106648" y="895722"/>
            <a:chExt cx="3209295" cy="374300"/>
          </a:xfrm>
        </p:grpSpPr>
        <p:grpSp>
          <p:nvGrpSpPr>
            <p:cNvPr id="358" name="Google Shape;358;p27"/>
            <p:cNvGrpSpPr/>
            <p:nvPr/>
          </p:nvGrpSpPr>
          <p:grpSpPr>
            <a:xfrm>
              <a:off x="2233276" y="895722"/>
              <a:ext cx="1082667" cy="223591"/>
              <a:chOff x="4808316" y="2800065"/>
              <a:chExt cx="1999386" cy="412910"/>
            </a:xfrm>
          </p:grpSpPr>
          <p:sp>
            <p:nvSpPr>
              <p:cNvPr id="359" name="Google Shape;359;p27"/>
              <p:cNvSpPr/>
              <p:nvPr/>
            </p:nvSpPr>
            <p:spPr>
              <a:xfrm>
                <a:off x="4849302"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7"/>
              <p:cNvGrpSpPr/>
              <p:nvPr/>
            </p:nvGrpSpPr>
            <p:grpSpPr>
              <a:xfrm>
                <a:off x="4808316" y="2800065"/>
                <a:ext cx="92400" cy="411825"/>
                <a:chOff x="845575" y="2563700"/>
                <a:chExt cx="92400" cy="411825"/>
              </a:xfrm>
            </p:grpSpPr>
            <p:cxnSp>
              <p:nvCxnSpPr>
                <p:cNvPr id="361" name="Google Shape;361;p27"/>
                <p:cNvCxnSpPr/>
                <p:nvPr/>
              </p:nvCxnSpPr>
              <p:spPr>
                <a:xfrm>
                  <a:off x="891775"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62" name="Google Shape;362;p27"/>
                <p:cNvSpPr/>
                <p:nvPr/>
              </p:nvSpPr>
              <p:spPr>
                <a:xfrm>
                  <a:off x="845575"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 name="Google Shape;363;p27"/>
            <p:cNvGrpSpPr/>
            <p:nvPr/>
          </p:nvGrpSpPr>
          <p:grpSpPr>
            <a:xfrm>
              <a:off x="106648" y="895722"/>
              <a:ext cx="1088401" cy="223591"/>
              <a:chOff x="881025" y="2800065"/>
              <a:chExt cx="2009975" cy="412910"/>
            </a:xfrm>
          </p:grpSpPr>
          <p:sp>
            <p:nvSpPr>
              <p:cNvPr id="364" name="Google Shape;364;p27"/>
              <p:cNvSpPr/>
              <p:nvPr/>
            </p:nvSpPr>
            <p:spPr>
              <a:xfrm>
                <a:off x="932600"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7"/>
              <p:cNvGrpSpPr/>
              <p:nvPr/>
            </p:nvGrpSpPr>
            <p:grpSpPr>
              <a:xfrm>
                <a:off x="881025" y="2800065"/>
                <a:ext cx="92400" cy="411825"/>
                <a:chOff x="845575" y="2563700"/>
                <a:chExt cx="92400" cy="411825"/>
              </a:xfrm>
            </p:grpSpPr>
            <p:cxnSp>
              <p:nvCxnSpPr>
                <p:cNvPr id="366" name="Google Shape;366;p27"/>
                <p:cNvCxnSpPr/>
                <p:nvPr/>
              </p:nvCxnSpPr>
              <p:spPr>
                <a:xfrm>
                  <a:off x="891775"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67" name="Google Shape;367;p27"/>
                <p:cNvSpPr/>
                <p:nvPr/>
              </p:nvSpPr>
              <p:spPr>
                <a:xfrm>
                  <a:off x="845575"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 name="Google Shape;368;p27"/>
            <p:cNvGrpSpPr/>
            <p:nvPr/>
          </p:nvGrpSpPr>
          <p:grpSpPr>
            <a:xfrm>
              <a:off x="1172346" y="1047018"/>
              <a:ext cx="1083151" cy="223003"/>
              <a:chOff x="2849073" y="3079467"/>
              <a:chExt cx="2000279" cy="411825"/>
            </a:xfrm>
          </p:grpSpPr>
          <p:sp>
            <p:nvSpPr>
              <p:cNvPr id="369" name="Google Shape;369;p27"/>
              <p:cNvSpPr/>
              <p:nvPr/>
            </p:nvSpPr>
            <p:spPr>
              <a:xfrm>
                <a:off x="2890952" y="3079475"/>
                <a:ext cx="1958400" cy="133500"/>
              </a:xfrm>
              <a:prstGeom prst="rect">
                <a:avLst/>
              </a:prstGeom>
              <a:solidFill>
                <a:srgbClr val="F6B1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7"/>
              <p:cNvGrpSpPr/>
              <p:nvPr/>
            </p:nvGrpSpPr>
            <p:grpSpPr>
              <a:xfrm rot="10800000">
                <a:off x="2849073" y="3079467"/>
                <a:ext cx="92400" cy="411825"/>
                <a:chOff x="2070100" y="2563700"/>
                <a:chExt cx="92400" cy="411825"/>
              </a:xfrm>
            </p:grpSpPr>
            <p:cxnSp>
              <p:nvCxnSpPr>
                <p:cNvPr id="371" name="Google Shape;371;p27"/>
                <p:cNvCxnSpPr/>
                <p:nvPr/>
              </p:nvCxnSpPr>
              <p:spPr>
                <a:xfrm>
                  <a:off x="2116300" y="2616125"/>
                  <a:ext cx="0" cy="359400"/>
                </a:xfrm>
                <a:prstGeom prst="straightConnector1">
                  <a:avLst/>
                </a:prstGeom>
                <a:noFill/>
                <a:ln cap="flat" cmpd="sng" w="9525">
                  <a:solidFill>
                    <a:srgbClr val="FF725E"/>
                  </a:solidFill>
                  <a:prstDash val="solid"/>
                  <a:round/>
                  <a:headEnd len="sm" w="sm" type="none"/>
                  <a:tailEnd len="sm" w="sm" type="none"/>
                </a:ln>
                <a:effectLst>
                  <a:outerShdw blurRad="57150" rotWithShape="0" algn="bl" dir="5400000" dist="19050">
                    <a:srgbClr val="000000">
                      <a:alpha val="50000"/>
                    </a:srgbClr>
                  </a:outerShdw>
                </a:effectLst>
              </p:spPr>
            </p:cxnSp>
            <p:sp>
              <p:nvSpPr>
                <p:cNvPr id="372" name="Google Shape;372;p27"/>
                <p:cNvSpPr/>
                <p:nvPr/>
              </p:nvSpPr>
              <p:spPr>
                <a:xfrm>
                  <a:off x="2070100" y="2563700"/>
                  <a:ext cx="92400" cy="92400"/>
                </a:xfrm>
                <a:prstGeom prst="ellipse">
                  <a:avLst/>
                </a:prstGeom>
                <a:solidFill>
                  <a:srgbClr val="FF72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3" name="Google Shape;373;p27"/>
          <p:cNvSpPr txBox="1"/>
          <p:nvPr/>
        </p:nvSpPr>
        <p:spPr>
          <a:xfrm>
            <a:off x="298200" y="1755525"/>
            <a:ext cx="4273800" cy="485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4400"/>
              </a:spcBef>
              <a:spcAft>
                <a:spcPts val="4400"/>
              </a:spcAft>
              <a:buSzPts val="275"/>
              <a:buNone/>
            </a:pPr>
            <a:r>
              <a:rPr lang="ko" sz="1500">
                <a:solidFill>
                  <a:schemeClr val="lt1"/>
                </a:solidFill>
                <a:highlight>
                  <a:srgbClr val="BF0000"/>
                </a:highlight>
                <a:latin typeface="Noto Sans SemiBold"/>
                <a:ea typeface="Noto Sans SemiBold"/>
                <a:cs typeface="Noto Sans SemiBold"/>
                <a:sym typeface="Noto Sans SemiBold"/>
              </a:rPr>
              <a:t>01) 패션 브랜드가 속해 있는 업종 평균과 비교 </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374" name="Google Shape;374;p27"/>
          <p:cNvSpPr txBox="1"/>
          <p:nvPr/>
        </p:nvSpPr>
        <p:spPr>
          <a:xfrm>
            <a:off x="298200" y="2094838"/>
            <a:ext cx="34989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1100"/>
              <a:buFont typeface="Arial"/>
              <a:buNone/>
            </a:pPr>
            <a:r>
              <a:rPr lang="ko" sz="1000">
                <a:latin typeface="Noto Sans SemiBold"/>
                <a:ea typeface="Noto Sans SemiBold"/>
                <a:cs typeface="Noto Sans SemiBold"/>
                <a:sym typeface="Noto Sans SemiBold"/>
              </a:rPr>
              <a:t>voc 분석 시, 내 브랜드와 같은 업종의 평균치와 비교</a:t>
            </a:r>
            <a:endParaRPr sz="1000">
              <a:solidFill>
                <a:srgbClr val="000000"/>
              </a:solidFill>
              <a:latin typeface="Noto Sans SemiBold"/>
              <a:ea typeface="Noto Sans SemiBold"/>
              <a:cs typeface="Noto Sans SemiBold"/>
              <a:sym typeface="Noto Sans SemiBold"/>
            </a:endParaRPr>
          </a:p>
        </p:txBody>
      </p:sp>
      <p:sp>
        <p:nvSpPr>
          <p:cNvPr id="375" name="Google Shape;375;p27"/>
          <p:cNvSpPr txBox="1"/>
          <p:nvPr/>
        </p:nvSpPr>
        <p:spPr>
          <a:xfrm>
            <a:off x="2340775" y="3700650"/>
            <a:ext cx="4342500" cy="4851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358"/>
              <a:buFont typeface="Arial"/>
              <a:buNone/>
            </a:pPr>
            <a:r>
              <a:rPr lang="ko" sz="1500">
                <a:solidFill>
                  <a:schemeClr val="lt1"/>
                </a:solidFill>
                <a:highlight>
                  <a:srgbClr val="BF0000"/>
                </a:highlight>
                <a:latin typeface="Noto Sans SemiBold"/>
                <a:ea typeface="Noto Sans SemiBold"/>
                <a:cs typeface="Noto Sans SemiBold"/>
                <a:sym typeface="Noto Sans SemiBold"/>
              </a:rPr>
              <a:t>02) 감정 분석을 통해 후기 관리 및 서비스 개선</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376" name="Google Shape;376;p27"/>
          <p:cNvSpPr txBox="1"/>
          <p:nvPr/>
        </p:nvSpPr>
        <p:spPr>
          <a:xfrm>
            <a:off x="2396650" y="4026875"/>
            <a:ext cx="45915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Clr>
                <a:srgbClr val="000000"/>
              </a:buClr>
              <a:buSzPts val="358"/>
              <a:buFont typeface="Arial"/>
              <a:buNone/>
            </a:pPr>
            <a:r>
              <a:rPr lang="ko" sz="1000">
                <a:latin typeface="Noto Sans SemiBold"/>
                <a:ea typeface="Noto Sans SemiBold"/>
                <a:cs typeface="Noto Sans SemiBold"/>
                <a:sym typeface="Noto Sans SemiBold"/>
              </a:rPr>
              <a:t>감정 분석 기능을 통해, 패션 브랜드의 후기 긍부정 비율을 확인할 수 있고, 부정 후기를 빠르게 확인하고 피드백할 수 있다.</a:t>
            </a:r>
            <a:endParaRPr sz="1000">
              <a:solidFill>
                <a:srgbClr val="000000"/>
              </a:solidFill>
              <a:latin typeface="Noto Sans SemiBold"/>
              <a:ea typeface="Noto Sans SemiBold"/>
              <a:cs typeface="Noto Sans SemiBold"/>
              <a:sym typeface="Noto Sans SemiBold"/>
            </a:endParaRPr>
          </a:p>
        </p:txBody>
      </p:sp>
      <p:sp>
        <p:nvSpPr>
          <p:cNvPr id="377" name="Google Shape;377;p27"/>
          <p:cNvSpPr txBox="1"/>
          <p:nvPr/>
        </p:nvSpPr>
        <p:spPr>
          <a:xfrm>
            <a:off x="5015700" y="1671225"/>
            <a:ext cx="4005600" cy="5694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SzPts val="358"/>
              <a:buNone/>
            </a:pPr>
            <a:r>
              <a:rPr lang="ko" sz="1500">
                <a:solidFill>
                  <a:schemeClr val="lt1"/>
                </a:solidFill>
                <a:highlight>
                  <a:srgbClr val="BF0000"/>
                </a:highlight>
                <a:latin typeface="Noto Sans SemiBold"/>
                <a:ea typeface="Noto Sans SemiBold"/>
                <a:cs typeface="Noto Sans SemiBold"/>
                <a:sym typeface="Noto Sans SemiBold"/>
              </a:rPr>
              <a:t>03) 토픽 분석 기능을 통해 자사 서비스 개선 </a:t>
            </a:r>
            <a:endParaRPr sz="1500">
              <a:solidFill>
                <a:schemeClr val="lt1"/>
              </a:solidFill>
              <a:highlight>
                <a:srgbClr val="BF0000"/>
              </a:highlight>
              <a:latin typeface="Noto Sans SemiBold"/>
              <a:ea typeface="Noto Sans SemiBold"/>
              <a:cs typeface="Noto Sans SemiBold"/>
              <a:sym typeface="Noto Sans SemiBold"/>
            </a:endParaRPr>
          </a:p>
        </p:txBody>
      </p:sp>
      <p:sp>
        <p:nvSpPr>
          <p:cNvPr id="378" name="Google Shape;378;p27"/>
          <p:cNvSpPr txBox="1"/>
          <p:nvPr/>
        </p:nvSpPr>
        <p:spPr>
          <a:xfrm>
            <a:off x="5046075" y="2132825"/>
            <a:ext cx="3762000" cy="528000"/>
          </a:xfrm>
          <a:prstGeom prst="rect">
            <a:avLst/>
          </a:prstGeom>
          <a:noFill/>
          <a:ln>
            <a:noFill/>
          </a:ln>
        </p:spPr>
        <p:txBody>
          <a:bodyPr anchorCtr="0" anchor="ctr" bIns="91425" lIns="91425" spcFirstLastPara="1" rIns="91425" wrap="square" tIns="91425">
            <a:noAutofit/>
          </a:bodyPr>
          <a:lstStyle/>
          <a:p>
            <a:pPr indent="0" lvl="0" marL="0" rtl="0" algn="l">
              <a:spcBef>
                <a:spcPts val="4400"/>
              </a:spcBef>
              <a:spcAft>
                <a:spcPts val="4400"/>
              </a:spcAft>
              <a:buNone/>
            </a:pPr>
            <a:r>
              <a:rPr lang="ko" sz="1000">
                <a:latin typeface="Noto Sans SemiBold"/>
                <a:ea typeface="Noto Sans SemiBold"/>
                <a:cs typeface="Noto Sans SemiBold"/>
                <a:sym typeface="Noto Sans SemiBold"/>
              </a:rPr>
              <a:t>토픽 분석을 통해 자사 브랜드와 같은 부류의 업종 내에서 주로 언급되는 토픽들에대해 파악할 수 있다.</a:t>
            </a:r>
            <a:endParaRPr sz="1000">
              <a:solidFill>
                <a:srgbClr val="000000"/>
              </a:solidFill>
              <a:latin typeface="Noto Sans SemiBold"/>
              <a:ea typeface="Noto Sans SemiBold"/>
              <a:cs typeface="Noto Sans SemiBold"/>
              <a:sym typeface="Noto Sans SemiBold"/>
            </a:endParaRPr>
          </a:p>
        </p:txBody>
      </p:sp>
      <p:sp>
        <p:nvSpPr>
          <p:cNvPr id="379" name="Google Shape;379;p27"/>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08 | </a:t>
            </a:r>
            <a:r>
              <a:rPr lang="ko" sz="1800">
                <a:solidFill>
                  <a:srgbClr val="FFFFFF"/>
                </a:solidFill>
                <a:highlight>
                  <a:srgbClr val="000000"/>
                </a:highlight>
                <a:latin typeface="Noto Sans SemiBold"/>
                <a:ea typeface="Noto Sans SemiBold"/>
                <a:cs typeface="Noto Sans SemiBold"/>
                <a:sym typeface="Noto Sans SemiBold"/>
              </a:rPr>
              <a:t>VOC 기반 INSIGHTS 서비스 차별화 포인트</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83" name="Shape 383"/>
        <p:cNvGrpSpPr/>
        <p:nvPr/>
      </p:nvGrpSpPr>
      <p:grpSpPr>
        <a:xfrm>
          <a:off x="0" y="0"/>
          <a:ext cx="0" cy="0"/>
          <a:chOff x="0" y="0"/>
          <a:chExt cx="0" cy="0"/>
        </a:xfrm>
      </p:grpSpPr>
      <p:cxnSp>
        <p:nvCxnSpPr>
          <p:cNvPr id="384" name="Google Shape;384;p2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385" name="Google Shape;385;p2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386" name="Google Shape;386;p28"/>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387" name="Google Shape;387;p28"/>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388" name="Google Shape;388;p2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page.14</a:t>
            </a:r>
            <a:endParaRPr sz="700">
              <a:latin typeface="Inter Medium"/>
              <a:ea typeface="Inter Medium"/>
              <a:cs typeface="Inter Medium"/>
              <a:sym typeface="Inter Medium"/>
            </a:endParaRPr>
          </a:p>
        </p:txBody>
      </p:sp>
      <p:sp>
        <p:nvSpPr>
          <p:cNvPr id="389" name="Google Shape;389;p28"/>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390" name="Google Shape;390;p28"/>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09 | VOC 기반 INSIGHTS 서비스 기대효과</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391" name="Google Shape;391;p28"/>
          <p:cNvSpPr txBox="1"/>
          <p:nvPr/>
        </p:nvSpPr>
        <p:spPr>
          <a:xfrm>
            <a:off x="1832850" y="3640800"/>
            <a:ext cx="5150700" cy="446400"/>
          </a:xfrm>
          <a:prstGeom prst="rect">
            <a:avLst/>
          </a:prstGeom>
          <a:noFill/>
          <a:ln>
            <a:noFill/>
          </a:ln>
        </p:spPr>
        <p:txBody>
          <a:bodyPr anchorCtr="0" anchor="t" bIns="91425" lIns="91425" spcFirstLastPara="1" rIns="91425" wrap="square" tIns="91425">
            <a:spAutoFit/>
          </a:bodyPr>
          <a:lstStyle/>
          <a:p>
            <a:pPr indent="0" lvl="0" marL="0" rtl="0" algn="l">
              <a:spcBef>
                <a:spcPts val="4400"/>
              </a:spcBef>
              <a:spcAft>
                <a:spcPts val="4400"/>
              </a:spcAft>
              <a:buNone/>
            </a:pPr>
            <a:r>
              <a:rPr b="1" lang="ko" sz="1700">
                <a:solidFill>
                  <a:schemeClr val="lt1"/>
                </a:solidFill>
                <a:highlight>
                  <a:srgbClr val="BF0000"/>
                </a:highlight>
                <a:latin typeface="Noto Sans"/>
                <a:ea typeface="Noto Sans"/>
                <a:cs typeface="Noto Sans"/>
                <a:sym typeface="Noto Sans"/>
              </a:rPr>
              <a:t>‘무신사’ 플랫폼을 선택할 수 있도록 </a:t>
            </a:r>
            <a:r>
              <a:rPr b="1" lang="ko" sz="1700">
                <a:solidFill>
                  <a:schemeClr val="lt1"/>
                </a:solidFill>
                <a:highlight>
                  <a:srgbClr val="BF0000"/>
                </a:highlight>
                <a:latin typeface="Noto Sans"/>
                <a:ea typeface="Noto Sans"/>
                <a:cs typeface="Noto Sans"/>
                <a:sym typeface="Noto Sans"/>
              </a:rPr>
              <a:t>필요성을 강조함</a:t>
            </a:r>
            <a:endParaRPr b="1" sz="2100">
              <a:solidFill>
                <a:schemeClr val="lt1"/>
              </a:solidFill>
              <a:highlight>
                <a:srgbClr val="BF0000"/>
              </a:highlight>
            </a:endParaRPr>
          </a:p>
        </p:txBody>
      </p:sp>
      <p:sp>
        <p:nvSpPr>
          <p:cNvPr id="392" name="Google Shape;392;p28"/>
          <p:cNvSpPr/>
          <p:nvPr/>
        </p:nvSpPr>
        <p:spPr>
          <a:xfrm>
            <a:off x="1003975" y="1612725"/>
            <a:ext cx="7027800" cy="388200"/>
          </a:xfrm>
          <a:prstGeom prst="roundRect">
            <a:avLst>
              <a:gd fmla="val 50000"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4400"/>
              </a:spcBef>
              <a:spcAft>
                <a:spcPts val="4400"/>
              </a:spcAft>
              <a:buClr>
                <a:schemeClr val="dk1"/>
              </a:buClr>
              <a:buSzPts val="1100"/>
              <a:buFont typeface="Arial"/>
              <a:buNone/>
            </a:pPr>
            <a:r>
              <a:rPr lang="ko" sz="1000">
                <a:solidFill>
                  <a:schemeClr val="dk1"/>
                </a:solidFill>
                <a:latin typeface="Noto Sans SemiBold"/>
                <a:ea typeface="Noto Sans SemiBold"/>
                <a:cs typeface="Noto Sans SemiBold"/>
                <a:sym typeface="Noto Sans SemiBold"/>
              </a:rPr>
              <a:t>‘무신사’플랫폼 내에 입점을 고민하는 브랜드에게 타 플랫폼과 차별화된 voc의 분석 서비스를 제공</a:t>
            </a:r>
            <a:endParaRPr sz="1100">
              <a:solidFill>
                <a:srgbClr val="434343"/>
              </a:solidFill>
              <a:latin typeface="Inter SemiBold"/>
              <a:ea typeface="Inter SemiBold"/>
              <a:cs typeface="Inter SemiBold"/>
              <a:sym typeface="Inter SemiBold"/>
            </a:endParaRPr>
          </a:p>
        </p:txBody>
      </p:sp>
      <p:sp>
        <p:nvSpPr>
          <p:cNvPr id="393" name="Google Shape;393;p28"/>
          <p:cNvSpPr/>
          <p:nvPr/>
        </p:nvSpPr>
        <p:spPr>
          <a:xfrm>
            <a:off x="1003975" y="2603550"/>
            <a:ext cx="7027800" cy="388200"/>
          </a:xfrm>
          <a:prstGeom prst="roundRect">
            <a:avLst>
              <a:gd fmla="val 50000"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4400"/>
              </a:spcBef>
              <a:spcAft>
                <a:spcPts val="4400"/>
              </a:spcAft>
              <a:buNone/>
            </a:pPr>
            <a:r>
              <a:rPr lang="ko" sz="1000">
                <a:solidFill>
                  <a:schemeClr val="dk1"/>
                </a:solidFill>
                <a:latin typeface="Noto Sans SemiBold"/>
                <a:ea typeface="Noto Sans SemiBold"/>
                <a:cs typeface="Noto Sans SemiBold"/>
                <a:sym typeface="Noto Sans SemiBold"/>
              </a:rPr>
              <a:t>‘무신사’</a:t>
            </a:r>
            <a:r>
              <a:rPr lang="ko" sz="1000">
                <a:solidFill>
                  <a:schemeClr val="dk1"/>
                </a:solidFill>
                <a:latin typeface="Noto Sans SemiBold"/>
                <a:ea typeface="Noto Sans SemiBold"/>
                <a:cs typeface="Noto Sans SemiBold"/>
                <a:sym typeface="Noto Sans SemiBold"/>
              </a:rPr>
              <a:t> 플랫폼이 단지 브랜드와 소비자의 사이를 중개역할뿐만 아니라 </a:t>
            </a:r>
            <a:r>
              <a:rPr b="1" lang="ko" sz="1100">
                <a:solidFill>
                  <a:schemeClr val="dk1"/>
                </a:solidFill>
                <a:latin typeface="Noto Sans"/>
                <a:ea typeface="Noto Sans"/>
                <a:cs typeface="Noto Sans"/>
                <a:sym typeface="Noto Sans"/>
              </a:rPr>
              <a:t>브랜드와 함께 성장하는 파트너</a:t>
            </a:r>
            <a:r>
              <a:rPr lang="ko" sz="1000">
                <a:solidFill>
                  <a:schemeClr val="dk1"/>
                </a:solidFill>
                <a:latin typeface="Noto Sans SemiBold"/>
                <a:ea typeface="Noto Sans SemiBold"/>
                <a:cs typeface="Noto Sans SemiBold"/>
                <a:sym typeface="Noto Sans SemiBold"/>
              </a:rPr>
              <a:t>임을 각인 </a:t>
            </a:r>
            <a:endParaRPr sz="1100">
              <a:solidFill>
                <a:srgbClr val="434343"/>
              </a:solidFill>
              <a:latin typeface="Inter SemiBold"/>
              <a:ea typeface="Inter SemiBold"/>
              <a:cs typeface="Inter SemiBold"/>
              <a:sym typeface="Inter SemiBold"/>
            </a:endParaRPr>
          </a:p>
        </p:txBody>
      </p:sp>
      <p:sp>
        <p:nvSpPr>
          <p:cNvPr id="394" name="Google Shape;394;p28"/>
          <p:cNvSpPr/>
          <p:nvPr/>
        </p:nvSpPr>
        <p:spPr>
          <a:xfrm rot="10800000">
            <a:off x="4244388" y="2218675"/>
            <a:ext cx="327600" cy="167100"/>
          </a:xfrm>
          <a:prstGeom prst="triangl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28"/>
          <p:cNvSpPr/>
          <p:nvPr/>
        </p:nvSpPr>
        <p:spPr>
          <a:xfrm rot="10800000">
            <a:off x="4244388" y="3279350"/>
            <a:ext cx="327600" cy="167100"/>
          </a:xfrm>
          <a:prstGeom prst="triangl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99" name="Shape 399"/>
        <p:cNvGrpSpPr/>
        <p:nvPr/>
      </p:nvGrpSpPr>
      <p:grpSpPr>
        <a:xfrm>
          <a:off x="0" y="0"/>
          <a:ext cx="0" cy="0"/>
          <a:chOff x="0" y="0"/>
          <a:chExt cx="0" cy="0"/>
        </a:xfrm>
      </p:grpSpPr>
      <p:grpSp>
        <p:nvGrpSpPr>
          <p:cNvPr id="400" name="Google Shape;400;p29"/>
          <p:cNvGrpSpPr/>
          <p:nvPr/>
        </p:nvGrpSpPr>
        <p:grpSpPr>
          <a:xfrm>
            <a:off x="6462275" y="1155450"/>
            <a:ext cx="1625400" cy="1404300"/>
            <a:chOff x="6614675" y="1155450"/>
            <a:chExt cx="1625400" cy="1404300"/>
          </a:xfrm>
        </p:grpSpPr>
        <p:sp>
          <p:nvSpPr>
            <p:cNvPr id="401" name="Google Shape;401;p29"/>
            <p:cNvSpPr/>
            <p:nvPr/>
          </p:nvSpPr>
          <p:spPr>
            <a:xfrm>
              <a:off x="6614675" y="1369350"/>
              <a:ext cx="1625400" cy="1190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29"/>
            <p:cNvSpPr txBox="1"/>
            <p:nvPr/>
          </p:nvSpPr>
          <p:spPr>
            <a:xfrm>
              <a:off x="6903275" y="1155450"/>
              <a:ext cx="963300" cy="3357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500">
                  <a:solidFill>
                    <a:schemeClr val="dk2"/>
                  </a:solidFill>
                  <a:latin typeface="Noto Sans KR"/>
                  <a:ea typeface="Noto Sans KR"/>
                  <a:cs typeface="Noto Sans KR"/>
                  <a:sym typeface="Noto Sans KR"/>
                </a:rPr>
                <a:t>웹 서비스</a:t>
              </a:r>
              <a:endParaRPr b="1" sz="1500">
                <a:solidFill>
                  <a:schemeClr val="dk2"/>
                </a:solidFill>
                <a:latin typeface="Noto Sans KR"/>
                <a:ea typeface="Noto Sans KR"/>
                <a:cs typeface="Noto Sans KR"/>
                <a:sym typeface="Noto Sans KR"/>
              </a:endParaRPr>
            </a:p>
          </p:txBody>
        </p:sp>
      </p:grpSp>
      <p:sp>
        <p:nvSpPr>
          <p:cNvPr id="403" name="Google Shape;403;p29"/>
          <p:cNvSpPr/>
          <p:nvPr/>
        </p:nvSpPr>
        <p:spPr>
          <a:xfrm>
            <a:off x="1223850" y="2999800"/>
            <a:ext cx="4038000" cy="1751400"/>
          </a:xfrm>
          <a:prstGeom prst="roundRect">
            <a:avLst>
              <a:gd fmla="val 16667" name="adj"/>
            </a:avLst>
          </a:prstGeom>
          <a:solidFill>
            <a:srgbClr val="FAF0C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29"/>
          <p:cNvSpPr/>
          <p:nvPr/>
        </p:nvSpPr>
        <p:spPr>
          <a:xfrm>
            <a:off x="1222900" y="1460325"/>
            <a:ext cx="2421600" cy="1111500"/>
          </a:xfrm>
          <a:prstGeom prst="roundRect">
            <a:avLst>
              <a:gd fmla="val 16667" name="adj"/>
            </a:avLst>
          </a:prstGeom>
          <a:solidFill>
            <a:srgbClr val="FAF0C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5" name="Google Shape;405;p2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406" name="Google Shape;406;p2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407" name="Google Shape;407;p29"/>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408" name="Google Shape;408;p29"/>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개발환경</a:t>
            </a:r>
            <a:endParaRPr>
              <a:solidFill>
                <a:srgbClr val="666666"/>
              </a:solidFill>
              <a:latin typeface="Inter SemiBold"/>
              <a:ea typeface="Inter SemiBold"/>
              <a:cs typeface="Inter SemiBold"/>
              <a:sym typeface="Inter SemiBold"/>
            </a:endParaRPr>
          </a:p>
        </p:txBody>
      </p:sp>
      <p:sp>
        <p:nvSpPr>
          <p:cNvPr id="409" name="Google Shape;409;p29"/>
          <p:cNvSpPr txBox="1"/>
          <p:nvPr/>
        </p:nvSpPr>
        <p:spPr>
          <a:xfrm>
            <a:off x="7638000" y="161525"/>
            <a:ext cx="9966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page.15</a:t>
            </a:r>
            <a:endParaRPr sz="700">
              <a:latin typeface="Inter Medium"/>
              <a:ea typeface="Inter Medium"/>
              <a:cs typeface="Inter Medium"/>
              <a:sym typeface="Inter Medium"/>
            </a:endParaRPr>
          </a:p>
        </p:txBody>
      </p:sp>
      <p:pic>
        <p:nvPicPr>
          <p:cNvPr id="410" name="Google Shape;410;p29"/>
          <p:cNvPicPr preferRelativeResize="0"/>
          <p:nvPr/>
        </p:nvPicPr>
        <p:blipFill>
          <a:blip r:embed="rId3">
            <a:alphaModFix/>
          </a:blip>
          <a:stretch>
            <a:fillRect/>
          </a:stretch>
        </p:blipFill>
        <p:spPr>
          <a:xfrm>
            <a:off x="2718054" y="1788513"/>
            <a:ext cx="800146" cy="640750"/>
          </a:xfrm>
          <a:prstGeom prst="rect">
            <a:avLst/>
          </a:prstGeom>
          <a:noFill/>
          <a:ln>
            <a:noFill/>
          </a:ln>
        </p:spPr>
      </p:pic>
      <p:pic>
        <p:nvPicPr>
          <p:cNvPr id="411" name="Google Shape;411;p29"/>
          <p:cNvPicPr preferRelativeResize="0"/>
          <p:nvPr/>
        </p:nvPicPr>
        <p:blipFill>
          <a:blip r:embed="rId4">
            <a:alphaModFix/>
          </a:blip>
          <a:stretch>
            <a:fillRect/>
          </a:stretch>
        </p:blipFill>
        <p:spPr>
          <a:xfrm>
            <a:off x="2899250" y="3923525"/>
            <a:ext cx="1139124" cy="701124"/>
          </a:xfrm>
          <a:prstGeom prst="rect">
            <a:avLst/>
          </a:prstGeom>
          <a:noFill/>
          <a:ln>
            <a:noFill/>
          </a:ln>
        </p:spPr>
      </p:pic>
      <p:pic>
        <p:nvPicPr>
          <p:cNvPr id="412" name="Google Shape;412;p29"/>
          <p:cNvPicPr preferRelativeResize="0"/>
          <p:nvPr/>
        </p:nvPicPr>
        <p:blipFill>
          <a:blip r:embed="rId5">
            <a:alphaModFix/>
          </a:blip>
          <a:stretch>
            <a:fillRect/>
          </a:stretch>
        </p:blipFill>
        <p:spPr>
          <a:xfrm>
            <a:off x="4085000" y="3299575"/>
            <a:ext cx="891000" cy="891000"/>
          </a:xfrm>
          <a:prstGeom prst="rect">
            <a:avLst/>
          </a:prstGeom>
          <a:noFill/>
          <a:ln>
            <a:noFill/>
          </a:ln>
        </p:spPr>
      </p:pic>
      <p:pic>
        <p:nvPicPr>
          <p:cNvPr id="413" name="Google Shape;413;p29"/>
          <p:cNvPicPr preferRelativeResize="0"/>
          <p:nvPr/>
        </p:nvPicPr>
        <p:blipFill>
          <a:blip r:embed="rId6">
            <a:alphaModFix/>
          </a:blip>
          <a:stretch>
            <a:fillRect/>
          </a:stretch>
        </p:blipFill>
        <p:spPr>
          <a:xfrm>
            <a:off x="1399834" y="1792952"/>
            <a:ext cx="1139123" cy="631874"/>
          </a:xfrm>
          <a:prstGeom prst="rect">
            <a:avLst/>
          </a:prstGeom>
          <a:noFill/>
          <a:ln>
            <a:noFill/>
          </a:ln>
        </p:spPr>
      </p:pic>
      <p:pic>
        <p:nvPicPr>
          <p:cNvPr id="414" name="Google Shape;414;p29"/>
          <p:cNvPicPr preferRelativeResize="0"/>
          <p:nvPr/>
        </p:nvPicPr>
        <p:blipFill>
          <a:blip r:embed="rId7">
            <a:alphaModFix/>
          </a:blip>
          <a:stretch>
            <a:fillRect/>
          </a:stretch>
        </p:blipFill>
        <p:spPr>
          <a:xfrm>
            <a:off x="1434700" y="3923525"/>
            <a:ext cx="1335474" cy="701127"/>
          </a:xfrm>
          <a:prstGeom prst="rect">
            <a:avLst/>
          </a:prstGeom>
          <a:noFill/>
          <a:ln>
            <a:noFill/>
          </a:ln>
        </p:spPr>
      </p:pic>
      <p:sp>
        <p:nvSpPr>
          <p:cNvPr id="415" name="Google Shape;415;p29"/>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개발 환경</a:t>
            </a:r>
            <a:endParaRPr sz="1800">
              <a:solidFill>
                <a:srgbClr val="FFFFFF"/>
              </a:solidFill>
              <a:highlight>
                <a:srgbClr val="000000"/>
              </a:highlight>
              <a:latin typeface="Noto Sans SemiBold"/>
              <a:ea typeface="Noto Sans SemiBold"/>
              <a:cs typeface="Noto Sans SemiBold"/>
              <a:sym typeface="Noto Sans SemiBold"/>
            </a:endParaRPr>
          </a:p>
        </p:txBody>
      </p:sp>
      <p:grpSp>
        <p:nvGrpSpPr>
          <p:cNvPr id="416" name="Google Shape;416;p29"/>
          <p:cNvGrpSpPr/>
          <p:nvPr/>
        </p:nvGrpSpPr>
        <p:grpSpPr>
          <a:xfrm>
            <a:off x="5546742" y="2701000"/>
            <a:ext cx="2587520" cy="1996675"/>
            <a:chOff x="5757475" y="4404743"/>
            <a:chExt cx="1703100" cy="1786095"/>
          </a:xfrm>
        </p:grpSpPr>
        <p:grpSp>
          <p:nvGrpSpPr>
            <p:cNvPr id="417" name="Google Shape;417;p29"/>
            <p:cNvGrpSpPr/>
            <p:nvPr/>
          </p:nvGrpSpPr>
          <p:grpSpPr>
            <a:xfrm>
              <a:off x="5757475" y="4404743"/>
              <a:ext cx="1703100" cy="1786095"/>
              <a:chOff x="3729875" y="5879518"/>
              <a:chExt cx="1703100" cy="1786095"/>
            </a:xfrm>
          </p:grpSpPr>
          <p:sp>
            <p:nvSpPr>
              <p:cNvPr id="418" name="Google Shape;418;p29"/>
              <p:cNvSpPr/>
              <p:nvPr/>
            </p:nvSpPr>
            <p:spPr>
              <a:xfrm>
                <a:off x="3729875" y="6181213"/>
                <a:ext cx="1703100" cy="1484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29"/>
              <p:cNvSpPr txBox="1"/>
              <p:nvPr/>
            </p:nvSpPr>
            <p:spPr>
              <a:xfrm>
                <a:off x="4324990" y="5879518"/>
                <a:ext cx="501900" cy="564300"/>
              </a:xfrm>
              <a:prstGeom prst="rect">
                <a:avLst/>
              </a:prstGeom>
              <a:solidFill>
                <a:srgbClr val="FAF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협업툴</a:t>
                </a:r>
                <a:endParaRPr b="1" sz="1600">
                  <a:solidFill>
                    <a:schemeClr val="dk2"/>
                  </a:solidFill>
                  <a:latin typeface="Noto Sans KR"/>
                  <a:ea typeface="Noto Sans KR"/>
                  <a:cs typeface="Noto Sans KR"/>
                  <a:sym typeface="Noto Sans KR"/>
                </a:endParaRPr>
              </a:p>
            </p:txBody>
          </p:sp>
        </p:grpSp>
        <p:pic>
          <p:nvPicPr>
            <p:cNvPr id="420" name="Google Shape;420;p29"/>
            <p:cNvPicPr preferRelativeResize="0"/>
            <p:nvPr/>
          </p:nvPicPr>
          <p:blipFill>
            <a:blip r:embed="rId8">
              <a:alphaModFix/>
            </a:blip>
            <a:stretch>
              <a:fillRect/>
            </a:stretch>
          </p:blipFill>
          <p:spPr>
            <a:xfrm>
              <a:off x="6105075" y="5573742"/>
              <a:ext cx="1100293" cy="498345"/>
            </a:xfrm>
            <a:prstGeom prst="rect">
              <a:avLst/>
            </a:prstGeom>
            <a:noFill/>
            <a:ln>
              <a:noFill/>
            </a:ln>
          </p:spPr>
        </p:pic>
        <p:pic>
          <p:nvPicPr>
            <p:cNvPr id="421" name="Google Shape;421;p29"/>
            <p:cNvPicPr preferRelativeResize="0"/>
            <p:nvPr/>
          </p:nvPicPr>
          <p:blipFill>
            <a:blip r:embed="rId9">
              <a:alphaModFix/>
            </a:blip>
            <a:stretch>
              <a:fillRect/>
            </a:stretch>
          </p:blipFill>
          <p:spPr>
            <a:xfrm>
              <a:off x="6091818" y="4985811"/>
              <a:ext cx="1100306" cy="494225"/>
            </a:xfrm>
            <a:prstGeom prst="rect">
              <a:avLst/>
            </a:prstGeom>
            <a:noFill/>
            <a:ln>
              <a:noFill/>
            </a:ln>
          </p:spPr>
        </p:pic>
      </p:grpSp>
      <p:sp>
        <p:nvSpPr>
          <p:cNvPr id="422" name="Google Shape;422;p29"/>
          <p:cNvSpPr txBox="1"/>
          <p:nvPr/>
        </p:nvSpPr>
        <p:spPr>
          <a:xfrm>
            <a:off x="1678100" y="1247175"/>
            <a:ext cx="800100" cy="4185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웹구현</a:t>
            </a:r>
            <a:endParaRPr b="1" sz="1600">
              <a:solidFill>
                <a:schemeClr val="dk2"/>
              </a:solidFill>
              <a:latin typeface="Noto Sans KR"/>
              <a:ea typeface="Noto Sans KR"/>
              <a:cs typeface="Noto Sans KR"/>
              <a:sym typeface="Noto Sans KR"/>
            </a:endParaRPr>
          </a:p>
        </p:txBody>
      </p:sp>
      <p:grpSp>
        <p:nvGrpSpPr>
          <p:cNvPr id="423" name="Google Shape;423;p29"/>
          <p:cNvGrpSpPr/>
          <p:nvPr/>
        </p:nvGrpSpPr>
        <p:grpSpPr>
          <a:xfrm>
            <a:off x="4042025" y="1236725"/>
            <a:ext cx="2092200" cy="1328026"/>
            <a:chOff x="3508625" y="1236725"/>
            <a:chExt cx="2092200" cy="1328026"/>
          </a:xfrm>
        </p:grpSpPr>
        <p:grpSp>
          <p:nvGrpSpPr>
            <p:cNvPr id="424" name="Google Shape;424;p29"/>
            <p:cNvGrpSpPr/>
            <p:nvPr/>
          </p:nvGrpSpPr>
          <p:grpSpPr>
            <a:xfrm>
              <a:off x="3508625" y="1236725"/>
              <a:ext cx="2092200" cy="1328026"/>
              <a:chOff x="3508625" y="1236725"/>
              <a:chExt cx="2092200" cy="1328026"/>
            </a:xfrm>
          </p:grpSpPr>
          <p:sp>
            <p:nvSpPr>
              <p:cNvPr id="425" name="Google Shape;425;p29"/>
              <p:cNvSpPr/>
              <p:nvPr/>
            </p:nvSpPr>
            <p:spPr>
              <a:xfrm>
                <a:off x="3508625" y="1453251"/>
                <a:ext cx="2092200" cy="1111500"/>
              </a:xfrm>
              <a:prstGeom prst="roundRect">
                <a:avLst>
                  <a:gd fmla="val 16667" name="adj"/>
                </a:avLst>
              </a:prstGeom>
              <a:solidFill>
                <a:srgbClr val="FAF0CA"/>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29"/>
              <p:cNvSpPr txBox="1"/>
              <p:nvPr/>
            </p:nvSpPr>
            <p:spPr>
              <a:xfrm>
                <a:off x="3830625" y="1236725"/>
                <a:ext cx="1397700" cy="4185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웹 프레임워크</a:t>
                </a:r>
                <a:endParaRPr b="1" sz="1600">
                  <a:solidFill>
                    <a:schemeClr val="dk2"/>
                  </a:solidFill>
                  <a:latin typeface="Noto Sans KR"/>
                  <a:ea typeface="Noto Sans KR"/>
                  <a:cs typeface="Noto Sans KR"/>
                  <a:sym typeface="Noto Sans KR"/>
                </a:endParaRPr>
              </a:p>
            </p:txBody>
          </p:sp>
        </p:grpSp>
        <p:pic>
          <p:nvPicPr>
            <p:cNvPr id="427" name="Google Shape;427;p29"/>
            <p:cNvPicPr preferRelativeResize="0"/>
            <p:nvPr/>
          </p:nvPicPr>
          <p:blipFill>
            <a:blip r:embed="rId10">
              <a:alphaModFix/>
            </a:blip>
            <a:stretch>
              <a:fillRect/>
            </a:stretch>
          </p:blipFill>
          <p:spPr>
            <a:xfrm>
              <a:off x="3982625" y="1790450"/>
              <a:ext cx="1139124" cy="518280"/>
            </a:xfrm>
            <a:prstGeom prst="rect">
              <a:avLst/>
            </a:prstGeom>
            <a:noFill/>
            <a:ln>
              <a:noFill/>
            </a:ln>
          </p:spPr>
        </p:pic>
      </p:grpSp>
      <p:pic>
        <p:nvPicPr>
          <p:cNvPr id="428" name="Google Shape;428;p29"/>
          <p:cNvPicPr preferRelativeResize="0"/>
          <p:nvPr/>
        </p:nvPicPr>
        <p:blipFill>
          <a:blip r:embed="rId11">
            <a:alphaModFix/>
          </a:blip>
          <a:stretch>
            <a:fillRect/>
          </a:stretch>
        </p:blipFill>
        <p:spPr>
          <a:xfrm>
            <a:off x="1472400" y="3302850"/>
            <a:ext cx="2092153" cy="510400"/>
          </a:xfrm>
          <a:prstGeom prst="rect">
            <a:avLst/>
          </a:prstGeom>
          <a:noFill/>
          <a:ln>
            <a:noFill/>
          </a:ln>
        </p:spPr>
      </p:pic>
      <p:pic>
        <p:nvPicPr>
          <p:cNvPr id="429" name="Google Shape;429;p29"/>
          <p:cNvPicPr preferRelativeResize="0"/>
          <p:nvPr/>
        </p:nvPicPr>
        <p:blipFill>
          <a:blip r:embed="rId12">
            <a:alphaModFix/>
          </a:blip>
          <a:stretch>
            <a:fillRect/>
          </a:stretch>
        </p:blipFill>
        <p:spPr>
          <a:xfrm>
            <a:off x="6849100" y="1618126"/>
            <a:ext cx="819288" cy="789849"/>
          </a:xfrm>
          <a:prstGeom prst="rect">
            <a:avLst/>
          </a:prstGeom>
          <a:noFill/>
          <a:ln>
            <a:noFill/>
          </a:ln>
        </p:spPr>
      </p:pic>
      <p:sp>
        <p:nvSpPr>
          <p:cNvPr id="430" name="Google Shape;430;p29"/>
          <p:cNvSpPr txBox="1"/>
          <p:nvPr/>
        </p:nvSpPr>
        <p:spPr>
          <a:xfrm>
            <a:off x="1472400" y="2774075"/>
            <a:ext cx="1877400" cy="418500"/>
          </a:xfrm>
          <a:prstGeom prst="rect">
            <a:avLst/>
          </a:prstGeom>
          <a:solidFill>
            <a:srgbClr val="FAF0C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2"/>
                </a:solidFill>
                <a:latin typeface="Noto Sans KR"/>
                <a:ea typeface="Noto Sans KR"/>
                <a:cs typeface="Noto Sans KR"/>
                <a:sym typeface="Noto Sans KR"/>
              </a:rPr>
              <a:t>데이터 수집 &amp; 분석</a:t>
            </a:r>
            <a:endParaRPr b="1" sz="1600">
              <a:solidFill>
                <a:schemeClr val="dk2"/>
              </a:solidFill>
              <a:latin typeface="Noto Sans KR"/>
              <a:ea typeface="Noto Sans KR"/>
              <a:cs typeface="Noto Sans KR"/>
              <a:sym typeface="Noto Sans K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434" name="Shape 434"/>
        <p:cNvGrpSpPr/>
        <p:nvPr/>
      </p:nvGrpSpPr>
      <p:grpSpPr>
        <a:xfrm>
          <a:off x="0" y="0"/>
          <a:ext cx="0" cy="0"/>
          <a:chOff x="0" y="0"/>
          <a:chExt cx="0" cy="0"/>
        </a:xfrm>
      </p:grpSpPr>
      <p:pic>
        <p:nvPicPr>
          <p:cNvPr id="435" name="Google Shape;435;p30"/>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436" name="Google Shape;436;p30"/>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Noto Sans"/>
                <a:ea typeface="Noto Sans"/>
                <a:cs typeface="Noto Sans"/>
                <a:sym typeface="Noto Sans"/>
              </a:rPr>
              <a:t>프로젝트 팀 구성 및 역할</a:t>
            </a:r>
            <a:endParaRPr b="1" sz="5000">
              <a:latin typeface="Noto Sans"/>
              <a:ea typeface="Noto Sans"/>
              <a:cs typeface="Noto Sans"/>
              <a:sym typeface="Noto Sans"/>
            </a:endParaRPr>
          </a:p>
        </p:txBody>
      </p:sp>
      <p:sp>
        <p:nvSpPr>
          <p:cNvPr id="437" name="Google Shape;437;p30"/>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438" name="Google Shape;438;p3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42" name="Shape 442"/>
        <p:cNvGrpSpPr/>
        <p:nvPr/>
      </p:nvGrpSpPr>
      <p:grpSpPr>
        <a:xfrm>
          <a:off x="0" y="0"/>
          <a:ext cx="0" cy="0"/>
          <a:chOff x="0" y="0"/>
          <a:chExt cx="0" cy="0"/>
        </a:xfrm>
      </p:grpSpPr>
      <p:pic>
        <p:nvPicPr>
          <p:cNvPr id="443" name="Google Shape;443;p31"/>
          <p:cNvPicPr preferRelativeResize="0"/>
          <p:nvPr/>
        </p:nvPicPr>
        <p:blipFill>
          <a:blip r:embed="rId3">
            <a:alphaModFix/>
          </a:blip>
          <a:stretch>
            <a:fillRect/>
          </a:stretch>
        </p:blipFill>
        <p:spPr>
          <a:xfrm>
            <a:off x="3648550" y="1406626"/>
            <a:ext cx="1943262" cy="1961234"/>
          </a:xfrm>
          <a:prstGeom prst="rect">
            <a:avLst/>
          </a:prstGeom>
          <a:noFill/>
          <a:ln>
            <a:noFill/>
          </a:ln>
        </p:spPr>
      </p:pic>
      <p:pic>
        <p:nvPicPr>
          <p:cNvPr id="444" name="Google Shape;444;p31"/>
          <p:cNvPicPr preferRelativeResize="0"/>
          <p:nvPr/>
        </p:nvPicPr>
        <p:blipFill>
          <a:blip r:embed="rId4">
            <a:alphaModFix/>
          </a:blip>
          <a:stretch>
            <a:fillRect/>
          </a:stretch>
        </p:blipFill>
        <p:spPr>
          <a:xfrm>
            <a:off x="631784" y="1935861"/>
            <a:ext cx="2217791" cy="1349708"/>
          </a:xfrm>
          <a:prstGeom prst="rect">
            <a:avLst/>
          </a:prstGeom>
          <a:noFill/>
          <a:ln>
            <a:noFill/>
          </a:ln>
        </p:spPr>
      </p:pic>
      <p:grpSp>
        <p:nvGrpSpPr>
          <p:cNvPr id="445" name="Google Shape;445;p31"/>
          <p:cNvGrpSpPr/>
          <p:nvPr/>
        </p:nvGrpSpPr>
        <p:grpSpPr>
          <a:xfrm>
            <a:off x="493863" y="3091328"/>
            <a:ext cx="2564154" cy="1539022"/>
            <a:chOff x="0" y="-47625"/>
            <a:chExt cx="1378800" cy="1046100"/>
          </a:xfrm>
        </p:grpSpPr>
        <p:sp>
          <p:nvSpPr>
            <p:cNvPr id="446" name="Google Shape;446;p31"/>
            <p:cNvSpPr/>
            <p:nvPr/>
          </p:nvSpPr>
          <p:spPr>
            <a:xfrm>
              <a:off x="0" y="0"/>
              <a:ext cx="1378656" cy="998473"/>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 name="Google Shape;447;p31"/>
            <p:cNvSpPr txBox="1"/>
            <p:nvPr/>
          </p:nvSpPr>
          <p:spPr>
            <a:xfrm>
              <a:off x="0" y="-47625"/>
              <a:ext cx="1378800" cy="10461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8" name="Google Shape;448;p31"/>
          <p:cNvSpPr txBox="1"/>
          <p:nvPr/>
        </p:nvSpPr>
        <p:spPr>
          <a:xfrm>
            <a:off x="493870" y="3420168"/>
            <a:ext cx="2564100" cy="30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ko" sz="2500">
                <a:solidFill>
                  <a:srgbClr val="FAF0CA"/>
                </a:solidFill>
                <a:latin typeface="Inter SemiBold"/>
                <a:ea typeface="Inter SemiBold"/>
                <a:cs typeface="Inter SemiBold"/>
                <a:sym typeface="Inter SemiBold"/>
              </a:rPr>
              <a:t>김주화(팀장)</a:t>
            </a:r>
            <a:endParaRPr sz="2500">
              <a:latin typeface="Inter SemiBold"/>
              <a:ea typeface="Inter SemiBold"/>
              <a:cs typeface="Inter SemiBold"/>
              <a:sym typeface="Inter SemiBold"/>
            </a:endParaRPr>
          </a:p>
        </p:txBody>
      </p:sp>
      <p:sp>
        <p:nvSpPr>
          <p:cNvPr id="449" name="Google Shape;449;p31"/>
          <p:cNvSpPr txBox="1"/>
          <p:nvPr/>
        </p:nvSpPr>
        <p:spPr>
          <a:xfrm>
            <a:off x="731276" y="3901079"/>
            <a:ext cx="2103600" cy="5586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데이터 수집</a:t>
            </a:r>
            <a:br>
              <a:rPr lang="ko" sz="1100">
                <a:solidFill>
                  <a:srgbClr val="FFFFFF"/>
                </a:solidFill>
                <a:latin typeface="Inter Medium"/>
                <a:ea typeface="Inter Medium"/>
                <a:cs typeface="Inter Medium"/>
                <a:sym typeface="Inter Medium"/>
              </a:rPr>
            </a:br>
            <a:r>
              <a:rPr lang="ko" sz="1100">
                <a:solidFill>
                  <a:srgbClr val="FFFFFF"/>
                </a:solidFill>
                <a:latin typeface="Inter Medium"/>
                <a:ea typeface="Inter Medium"/>
                <a:cs typeface="Inter Medium"/>
                <a:sym typeface="Inter Medium"/>
              </a:rPr>
              <a:t>- 데이터 전처리</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모델링</a:t>
            </a:r>
            <a:endParaRPr sz="1100">
              <a:solidFill>
                <a:srgbClr val="FFFFFF"/>
              </a:solidFill>
              <a:latin typeface="Inter Medium"/>
              <a:ea typeface="Inter Medium"/>
              <a:cs typeface="Inter Medium"/>
              <a:sym typeface="Inter Medium"/>
            </a:endParaRPr>
          </a:p>
        </p:txBody>
      </p:sp>
      <p:sp>
        <p:nvSpPr>
          <p:cNvPr id="450" name="Google Shape;450;p31"/>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grpSp>
        <p:nvGrpSpPr>
          <p:cNvPr id="451" name="Google Shape;451;p31"/>
          <p:cNvGrpSpPr/>
          <p:nvPr/>
        </p:nvGrpSpPr>
        <p:grpSpPr>
          <a:xfrm>
            <a:off x="3289921" y="3091327"/>
            <a:ext cx="2564154" cy="1539022"/>
            <a:chOff x="0" y="-47625"/>
            <a:chExt cx="1378800" cy="1046100"/>
          </a:xfrm>
        </p:grpSpPr>
        <p:sp>
          <p:nvSpPr>
            <p:cNvPr id="452" name="Google Shape;452;p31"/>
            <p:cNvSpPr/>
            <p:nvPr/>
          </p:nvSpPr>
          <p:spPr>
            <a:xfrm>
              <a:off x="0" y="0"/>
              <a:ext cx="1378656" cy="998473"/>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3" name="Google Shape;453;p31"/>
            <p:cNvSpPr txBox="1"/>
            <p:nvPr/>
          </p:nvSpPr>
          <p:spPr>
            <a:xfrm>
              <a:off x="0" y="-47625"/>
              <a:ext cx="1378800" cy="10461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4" name="Google Shape;454;p31"/>
          <p:cNvSpPr txBox="1"/>
          <p:nvPr/>
        </p:nvSpPr>
        <p:spPr>
          <a:xfrm>
            <a:off x="3289928" y="3420168"/>
            <a:ext cx="2564100" cy="30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ko" sz="2500">
                <a:solidFill>
                  <a:srgbClr val="FAF0CA"/>
                </a:solidFill>
                <a:latin typeface="Inter SemiBold"/>
                <a:ea typeface="Inter SemiBold"/>
                <a:cs typeface="Inter SemiBold"/>
                <a:sym typeface="Inter SemiBold"/>
              </a:rPr>
              <a:t>김연중(팀원)</a:t>
            </a:r>
            <a:endParaRPr sz="2500">
              <a:latin typeface="Inter SemiBold"/>
              <a:ea typeface="Inter SemiBold"/>
              <a:cs typeface="Inter SemiBold"/>
              <a:sym typeface="Inter SemiBold"/>
            </a:endParaRPr>
          </a:p>
        </p:txBody>
      </p:sp>
      <p:sp>
        <p:nvSpPr>
          <p:cNvPr id="455" name="Google Shape;455;p31"/>
          <p:cNvSpPr txBox="1"/>
          <p:nvPr/>
        </p:nvSpPr>
        <p:spPr>
          <a:xfrm>
            <a:off x="3527334" y="3901079"/>
            <a:ext cx="2103600" cy="5586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a:t>
            </a:r>
            <a:r>
              <a:rPr lang="ko" sz="1100">
                <a:solidFill>
                  <a:srgbClr val="FFFFFF"/>
                </a:solidFill>
                <a:latin typeface="Inter Medium"/>
                <a:ea typeface="Inter Medium"/>
                <a:cs typeface="Inter Medium"/>
                <a:sym typeface="Inter Medium"/>
              </a:rPr>
              <a:t> 프로젝트 기획</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데이터 전처리</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Back &amp; Frontend 개발</a:t>
            </a:r>
            <a:endParaRPr sz="1100">
              <a:solidFill>
                <a:srgbClr val="FFFFFF"/>
              </a:solidFill>
              <a:latin typeface="Inter Medium"/>
              <a:ea typeface="Inter Medium"/>
              <a:cs typeface="Inter Medium"/>
              <a:sym typeface="Inter Medium"/>
            </a:endParaRPr>
          </a:p>
        </p:txBody>
      </p:sp>
      <p:pic>
        <p:nvPicPr>
          <p:cNvPr id="456" name="Google Shape;456;p31"/>
          <p:cNvPicPr preferRelativeResize="0"/>
          <p:nvPr/>
        </p:nvPicPr>
        <p:blipFill>
          <a:blip r:embed="rId5">
            <a:alphaModFix/>
          </a:blip>
          <a:stretch>
            <a:fillRect/>
          </a:stretch>
        </p:blipFill>
        <p:spPr>
          <a:xfrm>
            <a:off x="6294432" y="1653409"/>
            <a:ext cx="2160000" cy="1557693"/>
          </a:xfrm>
          <a:prstGeom prst="rect">
            <a:avLst/>
          </a:prstGeom>
          <a:noFill/>
          <a:ln>
            <a:noFill/>
          </a:ln>
        </p:spPr>
      </p:pic>
      <p:grpSp>
        <p:nvGrpSpPr>
          <p:cNvPr id="457" name="Google Shape;457;p31"/>
          <p:cNvGrpSpPr/>
          <p:nvPr/>
        </p:nvGrpSpPr>
        <p:grpSpPr>
          <a:xfrm>
            <a:off x="6085978" y="3091328"/>
            <a:ext cx="2564154" cy="1539019"/>
            <a:chOff x="-3" y="-47625"/>
            <a:chExt cx="1378800" cy="1046098"/>
          </a:xfrm>
        </p:grpSpPr>
        <p:sp>
          <p:nvSpPr>
            <p:cNvPr id="458" name="Google Shape;458;p31"/>
            <p:cNvSpPr/>
            <p:nvPr/>
          </p:nvSpPr>
          <p:spPr>
            <a:xfrm>
              <a:off x="0" y="0"/>
              <a:ext cx="1378656" cy="998473"/>
            </a:xfrm>
            <a:custGeom>
              <a:rect b="b" l="l" r="r" t="t"/>
              <a:pathLst>
                <a:path extrusionOk="0" h="998473" w="1378656">
                  <a:moveTo>
                    <a:pt x="50780" y="0"/>
                  </a:moveTo>
                  <a:lnTo>
                    <a:pt x="1327876" y="0"/>
                  </a:lnTo>
                  <a:cubicBezTo>
                    <a:pt x="1355921" y="0"/>
                    <a:pt x="1378656" y="22735"/>
                    <a:pt x="1378656" y="50780"/>
                  </a:cubicBezTo>
                  <a:lnTo>
                    <a:pt x="1378656" y="947694"/>
                  </a:lnTo>
                  <a:cubicBezTo>
                    <a:pt x="1378656" y="975739"/>
                    <a:pt x="1355921" y="998473"/>
                    <a:pt x="1327876" y="998473"/>
                  </a:cubicBezTo>
                  <a:lnTo>
                    <a:pt x="50780" y="998473"/>
                  </a:lnTo>
                  <a:cubicBezTo>
                    <a:pt x="22735" y="998473"/>
                    <a:pt x="0" y="975739"/>
                    <a:pt x="0" y="947694"/>
                  </a:cubicBezTo>
                  <a:lnTo>
                    <a:pt x="0" y="50780"/>
                  </a:lnTo>
                  <a:cubicBezTo>
                    <a:pt x="0" y="22735"/>
                    <a:pt x="22735" y="0"/>
                    <a:pt x="50780"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9" name="Google Shape;459;p31"/>
            <p:cNvSpPr txBox="1"/>
            <p:nvPr/>
          </p:nvSpPr>
          <p:spPr>
            <a:xfrm>
              <a:off x="-3" y="-47625"/>
              <a:ext cx="1378800" cy="5856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0" name="Google Shape;460;p31"/>
          <p:cNvSpPr txBox="1"/>
          <p:nvPr/>
        </p:nvSpPr>
        <p:spPr>
          <a:xfrm>
            <a:off x="6085985" y="3420168"/>
            <a:ext cx="2564100" cy="30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ko" sz="2500">
                <a:solidFill>
                  <a:srgbClr val="FAF0CA"/>
                </a:solidFill>
                <a:latin typeface="Inter SemiBold"/>
                <a:ea typeface="Inter SemiBold"/>
                <a:cs typeface="Inter SemiBold"/>
                <a:sym typeface="Inter SemiBold"/>
              </a:rPr>
              <a:t>홍석준</a:t>
            </a:r>
            <a:r>
              <a:rPr lang="ko" sz="2500">
                <a:solidFill>
                  <a:srgbClr val="FAF0CA"/>
                </a:solidFill>
                <a:latin typeface="Inter SemiBold"/>
                <a:ea typeface="Inter SemiBold"/>
                <a:cs typeface="Inter SemiBold"/>
                <a:sym typeface="Inter SemiBold"/>
              </a:rPr>
              <a:t>(멘토)</a:t>
            </a:r>
            <a:endParaRPr sz="2500">
              <a:latin typeface="Inter SemiBold"/>
              <a:ea typeface="Inter SemiBold"/>
              <a:cs typeface="Inter SemiBold"/>
              <a:sym typeface="Inter SemiBold"/>
            </a:endParaRPr>
          </a:p>
        </p:txBody>
      </p:sp>
      <p:sp>
        <p:nvSpPr>
          <p:cNvPr id="461" name="Google Shape;461;p31"/>
          <p:cNvSpPr txBox="1"/>
          <p:nvPr/>
        </p:nvSpPr>
        <p:spPr>
          <a:xfrm>
            <a:off x="6323391" y="3901079"/>
            <a:ext cx="2103600" cy="3639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프로젝트 Feedback</a:t>
            </a:r>
            <a:endParaRPr sz="1100">
              <a:solidFill>
                <a:srgbClr val="FFFFFF"/>
              </a:solidFill>
              <a:latin typeface="Inter Medium"/>
              <a:ea typeface="Inter Medium"/>
              <a:cs typeface="Inter Medium"/>
              <a:sym typeface="Inter Medium"/>
            </a:endParaRPr>
          </a:p>
          <a:p>
            <a:pPr indent="0" lvl="1" marL="0" marR="0" rtl="0" algn="just">
              <a:lnSpc>
                <a:spcPct val="115000"/>
              </a:lnSpc>
              <a:spcBef>
                <a:spcPts val="0"/>
              </a:spcBef>
              <a:spcAft>
                <a:spcPts val="0"/>
              </a:spcAft>
              <a:buNone/>
            </a:pPr>
            <a:r>
              <a:rPr lang="ko" sz="1100">
                <a:solidFill>
                  <a:srgbClr val="FFFFFF"/>
                </a:solidFill>
                <a:latin typeface="Inter Medium"/>
                <a:ea typeface="Inter Medium"/>
                <a:cs typeface="Inter Medium"/>
                <a:sym typeface="Inter Medium"/>
              </a:rPr>
              <a:t>   - 기획, 모델링, 웹 개발 etc…</a:t>
            </a:r>
            <a:endParaRPr sz="1100">
              <a:solidFill>
                <a:srgbClr val="FFFFFF"/>
              </a:solidFill>
              <a:latin typeface="Inter Medium"/>
              <a:ea typeface="Inter Medium"/>
              <a:cs typeface="Inter Medium"/>
              <a:sym typeface="Inter Medium"/>
            </a:endParaRPr>
          </a:p>
        </p:txBody>
      </p:sp>
      <p:sp>
        <p:nvSpPr>
          <p:cNvPr id="462" name="Google Shape;462;p31"/>
          <p:cNvSpPr txBox="1"/>
          <p:nvPr/>
        </p:nvSpPr>
        <p:spPr>
          <a:xfrm>
            <a:off x="230973" y="596325"/>
            <a:ext cx="8682000" cy="5967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ko" sz="2500">
                <a:solidFill>
                  <a:srgbClr val="FFFFFF"/>
                </a:solidFill>
                <a:highlight>
                  <a:schemeClr val="dk1"/>
                </a:highlight>
                <a:latin typeface="Noto Sans SemiBold"/>
                <a:ea typeface="Noto Sans SemiBold"/>
                <a:cs typeface="Noto Sans SemiBold"/>
                <a:sym typeface="Noto Sans SemiBold"/>
              </a:rPr>
              <a:t>프로젝트 팀 구성 및 역할</a:t>
            </a:r>
            <a:endParaRPr sz="2500">
              <a:solidFill>
                <a:srgbClr val="FFFFFF"/>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466" name="Shape 466"/>
        <p:cNvGrpSpPr/>
        <p:nvPr/>
      </p:nvGrpSpPr>
      <p:grpSpPr>
        <a:xfrm>
          <a:off x="0" y="0"/>
          <a:ext cx="0" cy="0"/>
          <a:chOff x="0" y="0"/>
          <a:chExt cx="0" cy="0"/>
        </a:xfrm>
      </p:grpSpPr>
      <p:pic>
        <p:nvPicPr>
          <p:cNvPr id="467" name="Google Shape;467;p32"/>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468" name="Google Shape;468;p32"/>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ko" sz="5000">
                <a:solidFill>
                  <a:srgbClr val="FAF0CA"/>
                </a:solidFill>
                <a:latin typeface="Noto Sans SemiBold"/>
                <a:ea typeface="Noto Sans SemiBold"/>
                <a:cs typeface="Noto Sans SemiBold"/>
                <a:sym typeface="Noto Sans SemiBold"/>
              </a:rPr>
              <a:t>프로젝트 수행 </a:t>
            </a:r>
            <a:r>
              <a:rPr lang="ko" sz="5000">
                <a:solidFill>
                  <a:srgbClr val="FAF0CA"/>
                </a:solidFill>
                <a:latin typeface="Noto Sans SemiBold"/>
                <a:ea typeface="Noto Sans SemiBold"/>
                <a:cs typeface="Noto Sans SemiBold"/>
                <a:sym typeface="Noto Sans SemiBold"/>
              </a:rPr>
              <a:t>절차 및 방법</a:t>
            </a:r>
            <a:endParaRPr sz="5000">
              <a:latin typeface="Noto Sans SemiBold"/>
              <a:ea typeface="Noto Sans SemiBold"/>
              <a:cs typeface="Noto Sans SemiBold"/>
              <a:sym typeface="Noto Sans SemiBold"/>
            </a:endParaRPr>
          </a:p>
        </p:txBody>
      </p:sp>
      <p:sp>
        <p:nvSpPr>
          <p:cNvPr id="469" name="Google Shape;469;p32"/>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470" name="Google Shape;470;p3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0" name="Shape 80"/>
        <p:cNvGrpSpPr/>
        <p:nvPr/>
      </p:nvGrpSpPr>
      <p:grpSpPr>
        <a:xfrm>
          <a:off x="0" y="0"/>
          <a:ext cx="0" cy="0"/>
          <a:chOff x="0" y="0"/>
          <a:chExt cx="0" cy="0"/>
        </a:xfrm>
      </p:grpSpPr>
      <p:grpSp>
        <p:nvGrpSpPr>
          <p:cNvPr id="81" name="Google Shape;81;p15"/>
          <p:cNvGrpSpPr/>
          <p:nvPr/>
        </p:nvGrpSpPr>
        <p:grpSpPr>
          <a:xfrm>
            <a:off x="3941275" y="423926"/>
            <a:ext cx="4688536" cy="4773978"/>
            <a:chOff x="0" y="-47625"/>
            <a:chExt cx="2469600" cy="2215200"/>
          </a:xfrm>
        </p:grpSpPr>
        <p:sp>
          <p:nvSpPr>
            <p:cNvPr id="82" name="Google Shape;82;p15"/>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 name="Google Shape;83;p15"/>
            <p:cNvSpPr txBox="1"/>
            <p:nvPr/>
          </p:nvSpPr>
          <p:spPr>
            <a:xfrm>
              <a:off x="0" y="-47625"/>
              <a:ext cx="2469600" cy="22152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4" name="Google Shape;84;p15"/>
          <p:cNvSpPr txBox="1"/>
          <p:nvPr/>
        </p:nvSpPr>
        <p:spPr>
          <a:xfrm>
            <a:off x="4246632" y="821775"/>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01. 프로젝트 개요</a:t>
            </a:r>
            <a:endParaRPr sz="700"/>
          </a:p>
        </p:txBody>
      </p:sp>
      <p:sp>
        <p:nvSpPr>
          <p:cNvPr id="85" name="Google Shape;85;p15"/>
          <p:cNvSpPr txBox="1"/>
          <p:nvPr/>
        </p:nvSpPr>
        <p:spPr>
          <a:xfrm>
            <a:off x="4246662" y="1074840"/>
            <a:ext cx="4077600" cy="295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01) 주제 선정 및 기획</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02) 개발환경</a:t>
            </a:r>
            <a:endParaRPr sz="800">
              <a:solidFill>
                <a:srgbClr val="FFFFFF"/>
              </a:solidFill>
              <a:latin typeface="Inter"/>
              <a:ea typeface="Inter"/>
              <a:cs typeface="Inter"/>
              <a:sym typeface="Inter"/>
            </a:endParaRPr>
          </a:p>
        </p:txBody>
      </p:sp>
      <p:sp>
        <p:nvSpPr>
          <p:cNvPr id="86" name="Google Shape;86;p15"/>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sp>
        <p:nvSpPr>
          <p:cNvPr id="87" name="Google Shape;87;p1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August 29</a:t>
            </a:r>
            <a:r>
              <a:rPr i="0" lang="ko" sz="800" u="none" cap="none" strike="noStrike">
                <a:solidFill>
                  <a:srgbClr val="05041D"/>
                </a:solidFill>
                <a:latin typeface="Inter Medium"/>
                <a:ea typeface="Inter Medium"/>
                <a:cs typeface="Inter Medium"/>
                <a:sym typeface="Inter Medium"/>
              </a:rPr>
              <a:t>, 2024</a:t>
            </a:r>
            <a:endParaRPr sz="700">
              <a:latin typeface="Inter Medium"/>
              <a:ea typeface="Inter Medium"/>
              <a:cs typeface="Inter Medium"/>
              <a:sym typeface="Inter Medium"/>
            </a:endParaRPr>
          </a:p>
        </p:txBody>
      </p:sp>
      <p:pic>
        <p:nvPicPr>
          <p:cNvPr id="88" name="Google Shape;88;p15"/>
          <p:cNvPicPr preferRelativeResize="0"/>
          <p:nvPr/>
        </p:nvPicPr>
        <p:blipFill>
          <a:blip r:embed="rId3">
            <a:alphaModFix/>
          </a:blip>
          <a:stretch>
            <a:fillRect/>
          </a:stretch>
        </p:blipFill>
        <p:spPr>
          <a:xfrm>
            <a:off x="34100" y="4684954"/>
            <a:ext cx="3870874" cy="941257"/>
          </a:xfrm>
          <a:prstGeom prst="rect">
            <a:avLst/>
          </a:prstGeom>
          <a:noFill/>
          <a:ln>
            <a:noFill/>
          </a:ln>
          <a:effectLst>
            <a:outerShdw blurRad="142875" rotWithShape="0" algn="bl" dir="5400000" dist="114300">
              <a:srgbClr val="000000">
                <a:alpha val="50000"/>
              </a:srgbClr>
            </a:outerShdw>
          </a:effectLst>
        </p:spPr>
      </p:pic>
      <p:pic>
        <p:nvPicPr>
          <p:cNvPr id="89" name="Google Shape;89;p15"/>
          <p:cNvPicPr preferRelativeResize="0"/>
          <p:nvPr/>
        </p:nvPicPr>
        <p:blipFill>
          <a:blip r:embed="rId4">
            <a:alphaModFix/>
          </a:blip>
          <a:stretch>
            <a:fillRect/>
          </a:stretch>
        </p:blipFill>
        <p:spPr>
          <a:xfrm>
            <a:off x="-9600" y="4057844"/>
            <a:ext cx="3870874" cy="971499"/>
          </a:xfrm>
          <a:prstGeom prst="rect">
            <a:avLst/>
          </a:prstGeom>
          <a:noFill/>
          <a:ln>
            <a:noFill/>
          </a:ln>
          <a:effectLst>
            <a:outerShdw blurRad="142875" rotWithShape="0" algn="bl" dir="5400000" dist="114300">
              <a:srgbClr val="000000">
                <a:alpha val="50000"/>
              </a:srgbClr>
            </a:outerShdw>
          </a:effectLst>
        </p:spPr>
      </p:pic>
      <p:pic>
        <p:nvPicPr>
          <p:cNvPr id="90" name="Google Shape;90;p15"/>
          <p:cNvPicPr preferRelativeResize="0"/>
          <p:nvPr/>
        </p:nvPicPr>
        <p:blipFill>
          <a:blip r:embed="rId5">
            <a:alphaModFix/>
          </a:blip>
          <a:stretch>
            <a:fillRect/>
          </a:stretch>
        </p:blipFill>
        <p:spPr>
          <a:xfrm>
            <a:off x="-9600" y="3438293"/>
            <a:ext cx="3870874" cy="963938"/>
          </a:xfrm>
          <a:prstGeom prst="rect">
            <a:avLst/>
          </a:prstGeom>
          <a:noFill/>
          <a:ln>
            <a:noFill/>
          </a:ln>
          <a:effectLst>
            <a:outerShdw blurRad="142875" rotWithShape="0" algn="bl" dir="5400000" dist="114300">
              <a:srgbClr val="000000">
                <a:alpha val="50000"/>
              </a:srgbClr>
            </a:outerShdw>
          </a:effectLst>
        </p:spPr>
      </p:pic>
      <p:pic>
        <p:nvPicPr>
          <p:cNvPr id="91" name="Google Shape;91;p15"/>
          <p:cNvPicPr preferRelativeResize="0"/>
          <p:nvPr/>
        </p:nvPicPr>
        <p:blipFill>
          <a:blip r:embed="rId6">
            <a:alphaModFix/>
          </a:blip>
          <a:stretch>
            <a:fillRect/>
          </a:stretch>
        </p:blipFill>
        <p:spPr>
          <a:xfrm>
            <a:off x="-9600" y="2818743"/>
            <a:ext cx="3870874" cy="963938"/>
          </a:xfrm>
          <a:prstGeom prst="rect">
            <a:avLst/>
          </a:prstGeom>
          <a:noFill/>
          <a:ln>
            <a:noFill/>
          </a:ln>
          <a:effectLst>
            <a:outerShdw blurRad="142875" rotWithShape="0" algn="bl" dir="5400000" dist="114300">
              <a:srgbClr val="000000">
                <a:alpha val="50000"/>
              </a:srgbClr>
            </a:outerShdw>
          </a:effectLst>
        </p:spPr>
      </p:pic>
      <p:pic>
        <p:nvPicPr>
          <p:cNvPr id="92" name="Google Shape;92;p15"/>
          <p:cNvPicPr preferRelativeResize="0"/>
          <p:nvPr/>
        </p:nvPicPr>
        <p:blipFill>
          <a:blip r:embed="rId7">
            <a:alphaModFix/>
          </a:blip>
          <a:stretch>
            <a:fillRect/>
          </a:stretch>
        </p:blipFill>
        <p:spPr>
          <a:xfrm>
            <a:off x="54915" y="2177050"/>
            <a:ext cx="3741844" cy="937288"/>
          </a:xfrm>
          <a:prstGeom prst="rect">
            <a:avLst/>
          </a:prstGeom>
          <a:noFill/>
          <a:ln>
            <a:noFill/>
          </a:ln>
          <a:effectLst>
            <a:outerShdw blurRad="142875" rotWithShape="0" algn="bl" dir="5400000" dist="114300">
              <a:srgbClr val="000000">
                <a:alpha val="50000"/>
              </a:srgbClr>
            </a:outerShdw>
          </a:effectLst>
        </p:spPr>
      </p:pic>
      <p:sp>
        <p:nvSpPr>
          <p:cNvPr id="93" name="Google Shape;93;p15"/>
          <p:cNvSpPr/>
          <p:nvPr/>
        </p:nvSpPr>
        <p:spPr>
          <a:xfrm>
            <a:off x="-9600" y="1037175"/>
            <a:ext cx="3960600" cy="4599300"/>
          </a:xfrm>
          <a:prstGeom prst="rect">
            <a:avLst/>
          </a:prstGeom>
          <a:solidFill>
            <a:srgbClr val="FAF0CA">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5"/>
          <p:cNvSpPr txBox="1"/>
          <p:nvPr/>
        </p:nvSpPr>
        <p:spPr>
          <a:xfrm>
            <a:off x="514350" y="867912"/>
            <a:ext cx="29127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ko" sz="4000" u="none" cap="none" strike="noStrike">
                <a:solidFill>
                  <a:srgbClr val="05041D"/>
                </a:solidFill>
                <a:latin typeface="Inter"/>
                <a:ea typeface="Inter"/>
                <a:cs typeface="Inter"/>
                <a:sym typeface="Inter"/>
              </a:rPr>
              <a:t>TABLE OF CONTENTS</a:t>
            </a:r>
            <a:endParaRPr b="1" sz="700">
              <a:latin typeface="Inter"/>
              <a:ea typeface="Inter"/>
              <a:cs typeface="Inter"/>
              <a:sym typeface="Inter"/>
            </a:endParaRPr>
          </a:p>
        </p:txBody>
      </p:sp>
      <p:sp>
        <p:nvSpPr>
          <p:cNvPr id="95" name="Google Shape;95;p15"/>
          <p:cNvSpPr txBox="1"/>
          <p:nvPr/>
        </p:nvSpPr>
        <p:spPr>
          <a:xfrm>
            <a:off x="4246632" y="1418763"/>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02. 프로젝트 팀 구성 및 역할</a:t>
            </a:r>
            <a:endParaRPr sz="700"/>
          </a:p>
        </p:txBody>
      </p:sp>
      <p:sp>
        <p:nvSpPr>
          <p:cNvPr id="96" name="Google Shape;96;p15"/>
          <p:cNvSpPr txBox="1"/>
          <p:nvPr/>
        </p:nvSpPr>
        <p:spPr>
          <a:xfrm>
            <a:off x="4246607" y="2609388"/>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04. 프로젝트 수행 경과</a:t>
            </a:r>
            <a:endParaRPr sz="700"/>
          </a:p>
        </p:txBody>
      </p:sp>
      <p:sp>
        <p:nvSpPr>
          <p:cNvPr id="97" name="Google Shape;97;p15"/>
          <p:cNvSpPr txBox="1"/>
          <p:nvPr/>
        </p:nvSpPr>
        <p:spPr>
          <a:xfrm>
            <a:off x="4246637" y="2860403"/>
            <a:ext cx="4077600" cy="1329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01) 데이터 수집 내용 및 전처리</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02) 워드클라우드</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03) 감성분석 결과</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04) 토픽분석 결과</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05) Footprint 알고리즘</a:t>
            </a:r>
            <a:endParaRPr sz="800">
              <a:solidFill>
                <a:srgbClr val="FFFFFF"/>
              </a:solidFill>
              <a:latin typeface="Inter"/>
              <a:ea typeface="Inter"/>
              <a:cs typeface="Inter"/>
              <a:sym typeface="Inter"/>
            </a:endParaRPr>
          </a:p>
          <a:p>
            <a:pPr indent="0" lvl="0" marL="0" rtl="0" algn="l">
              <a:lnSpc>
                <a:spcPct val="140000"/>
              </a:lnSpc>
              <a:spcBef>
                <a:spcPts val="0"/>
              </a:spcBef>
              <a:spcAft>
                <a:spcPts val="0"/>
              </a:spcAft>
              <a:buClr>
                <a:schemeClr val="dk1"/>
              </a:buClr>
              <a:buFont typeface="Arial"/>
              <a:buNone/>
            </a:pPr>
            <a:r>
              <a:rPr lang="ko" sz="800">
                <a:solidFill>
                  <a:schemeClr val="lt1"/>
                </a:solidFill>
                <a:latin typeface="Inter"/>
                <a:ea typeface="Inter"/>
                <a:cs typeface="Inter"/>
                <a:sym typeface="Inter"/>
              </a:rPr>
              <a:t>06) 시스템 구성도</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07) ERD 구성</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08) Back &amp; Frontend</a:t>
            </a:r>
            <a:endParaRPr sz="800">
              <a:solidFill>
                <a:srgbClr val="FFFFFF"/>
              </a:solidFill>
              <a:latin typeface="Inter"/>
              <a:ea typeface="Inter"/>
              <a:cs typeface="Inter"/>
              <a:sym typeface="Inter"/>
            </a:endParaRPr>
          </a:p>
        </p:txBody>
      </p:sp>
      <p:sp>
        <p:nvSpPr>
          <p:cNvPr id="98" name="Google Shape;98;p15"/>
          <p:cNvSpPr txBox="1"/>
          <p:nvPr/>
        </p:nvSpPr>
        <p:spPr>
          <a:xfrm>
            <a:off x="4246632" y="1682600"/>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03. 프로젝트 수행 절차 및 방법</a:t>
            </a:r>
            <a:endParaRPr sz="700"/>
          </a:p>
        </p:txBody>
      </p:sp>
      <p:sp>
        <p:nvSpPr>
          <p:cNvPr id="99" name="Google Shape;99;p15"/>
          <p:cNvSpPr txBox="1"/>
          <p:nvPr/>
        </p:nvSpPr>
        <p:spPr>
          <a:xfrm>
            <a:off x="4246662" y="1933603"/>
            <a:ext cx="4077600" cy="640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01) 프로세스 개요도</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02) WBS</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03) 수집데이터 정의서 &amp; 요구사항 정의서</a:t>
            </a:r>
            <a:endParaRPr sz="800">
              <a:solidFill>
                <a:srgbClr val="FFFFFF"/>
              </a:solidFill>
              <a:latin typeface="Inter"/>
              <a:ea typeface="Inter"/>
              <a:cs typeface="Inter"/>
              <a:sym typeface="Inter"/>
            </a:endParaRPr>
          </a:p>
          <a:p>
            <a:pPr indent="0" lvl="0" marL="0" marR="0" rtl="0" algn="l">
              <a:lnSpc>
                <a:spcPct val="140000"/>
              </a:lnSpc>
              <a:spcBef>
                <a:spcPts val="0"/>
              </a:spcBef>
              <a:spcAft>
                <a:spcPts val="0"/>
              </a:spcAft>
              <a:buNone/>
            </a:pPr>
            <a:r>
              <a:rPr lang="ko" sz="800">
                <a:solidFill>
                  <a:srgbClr val="FFFFFF"/>
                </a:solidFill>
                <a:latin typeface="Inter"/>
                <a:ea typeface="Inter"/>
                <a:cs typeface="Inter"/>
                <a:sym typeface="Inter"/>
              </a:rPr>
              <a:t>04) 화면설계서</a:t>
            </a:r>
            <a:endParaRPr sz="800">
              <a:solidFill>
                <a:srgbClr val="FFFFFF"/>
              </a:solidFill>
              <a:latin typeface="Inter"/>
              <a:ea typeface="Inter"/>
              <a:cs typeface="Inter"/>
              <a:sym typeface="Inter"/>
            </a:endParaRPr>
          </a:p>
        </p:txBody>
      </p:sp>
      <p:sp>
        <p:nvSpPr>
          <p:cNvPr id="100" name="Google Shape;100;p15"/>
          <p:cNvSpPr txBox="1"/>
          <p:nvPr/>
        </p:nvSpPr>
        <p:spPr>
          <a:xfrm>
            <a:off x="4246607" y="4285563"/>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06. 시연 영상</a:t>
            </a:r>
            <a:endParaRPr sz="700"/>
          </a:p>
        </p:txBody>
      </p:sp>
      <p:sp>
        <p:nvSpPr>
          <p:cNvPr id="101" name="Google Shape;101;p15"/>
          <p:cNvSpPr txBox="1"/>
          <p:nvPr/>
        </p:nvSpPr>
        <p:spPr>
          <a:xfrm>
            <a:off x="4246607" y="4561388"/>
            <a:ext cx="4077600" cy="2154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ko">
                <a:solidFill>
                  <a:srgbClr val="FAF0CA"/>
                </a:solidFill>
                <a:latin typeface="Inter"/>
                <a:ea typeface="Inter"/>
                <a:cs typeface="Inter"/>
                <a:sym typeface="Inter"/>
              </a:rPr>
              <a:t>07. 자체 평가</a:t>
            </a:r>
            <a:endParaRPr sz="700"/>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74" name="Shape 474"/>
        <p:cNvGrpSpPr/>
        <p:nvPr/>
      </p:nvGrpSpPr>
      <p:grpSpPr>
        <a:xfrm>
          <a:off x="0" y="0"/>
          <a:ext cx="0" cy="0"/>
          <a:chOff x="0" y="0"/>
          <a:chExt cx="0" cy="0"/>
        </a:xfrm>
      </p:grpSpPr>
      <p:cxnSp>
        <p:nvCxnSpPr>
          <p:cNvPr id="475" name="Google Shape;475;p3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476" name="Google Shape;476;p3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477" name="Google Shape;477;p3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478" name="Google Shape;478;p33"/>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Project Stages</a:t>
            </a:r>
            <a:endParaRPr>
              <a:solidFill>
                <a:srgbClr val="666666"/>
              </a:solidFill>
              <a:latin typeface="Inter SemiBold"/>
              <a:ea typeface="Inter SemiBold"/>
              <a:cs typeface="Inter SemiBold"/>
              <a:sym typeface="Inter SemiBold"/>
            </a:endParaRPr>
          </a:p>
        </p:txBody>
      </p:sp>
      <p:sp>
        <p:nvSpPr>
          <p:cNvPr id="479" name="Google Shape;479;p3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page.19</a:t>
            </a:r>
            <a:endParaRPr sz="700">
              <a:latin typeface="Inter Medium"/>
              <a:ea typeface="Inter Medium"/>
              <a:cs typeface="Inter Medium"/>
              <a:sym typeface="Inter Medium"/>
            </a:endParaRPr>
          </a:p>
        </p:txBody>
      </p:sp>
      <p:sp>
        <p:nvSpPr>
          <p:cNvPr id="480" name="Google Shape;480;p33"/>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graphicFrame>
        <p:nvGraphicFramePr>
          <p:cNvPr id="481" name="Google Shape;481;p33"/>
          <p:cNvGraphicFramePr/>
          <p:nvPr/>
        </p:nvGraphicFramePr>
        <p:xfrm>
          <a:off x="635400" y="1084391"/>
          <a:ext cx="3000000" cy="3000000"/>
        </p:xfrm>
        <a:graphic>
          <a:graphicData uri="http://schemas.openxmlformats.org/drawingml/2006/table">
            <a:tbl>
              <a:tblPr>
                <a:noFill/>
                <a:tableStyleId>{85251D58-D438-4E4F-9FFA-260003DEE001}</a:tableStyleId>
              </a:tblPr>
              <a:tblGrid>
                <a:gridCol w="1968300"/>
                <a:gridCol w="1968300"/>
                <a:gridCol w="1968300"/>
                <a:gridCol w="1968300"/>
              </a:tblGrid>
              <a:tr h="431275">
                <a:tc>
                  <a:txBody>
                    <a:bodyPr/>
                    <a:lstStyle/>
                    <a:p>
                      <a:pPr indent="0" lvl="0" marL="0" rtl="0" algn="ctr">
                        <a:spcBef>
                          <a:spcPts val="0"/>
                        </a:spcBef>
                        <a:spcAft>
                          <a:spcPts val="0"/>
                        </a:spcAft>
                        <a:buNone/>
                      </a:pPr>
                      <a:r>
                        <a:t/>
                      </a:r>
                      <a:endParaRPr sz="12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기간</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gridSpan="2">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활동</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hMerge="1"/>
              </a:tr>
              <a:tr h="487850">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사전 기획</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7/8(월) ~ 7/15(월)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프로젝트 기획 및 주제 선정</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기획안 작성</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87850">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데이터 수집</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7/16(화) ~ 7/29(월)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필요 데이터 및 수집 절차 정의</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None/>
                      </a:pPr>
                      <a:r>
                        <a:rPr lang="ko" sz="1000">
                          <a:solidFill>
                            <a:srgbClr val="3A3838"/>
                          </a:solidFill>
                          <a:latin typeface="Inter SemiBold"/>
                          <a:ea typeface="Inter SemiBold"/>
                          <a:cs typeface="Inter SemiBold"/>
                          <a:sym typeface="Inter SemiBold"/>
                        </a:rPr>
                        <a:t>외부 데이터 수집</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523150">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데이터 전처리</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7/30(화) ~ 8/5(월)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데이터 정제 및 정규화</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l">
                        <a:spcBef>
                          <a:spcPts val="0"/>
                        </a:spcBef>
                        <a:spcAft>
                          <a:spcPts val="0"/>
                        </a:spcAft>
                        <a:buNone/>
                      </a:pPr>
                      <a:r>
                        <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32525">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모델링</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8/6(화) ~ 8/20(화)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AI모델링( 감성분석, 주제분석)</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None/>
                      </a:pPr>
                      <a:r>
                        <a:rPr lang="ko" sz="1000">
                          <a:solidFill>
                            <a:srgbClr val="3A3838"/>
                          </a:solidFill>
                          <a:latin typeface="Inter SemiBold"/>
                          <a:ea typeface="Inter SemiBold"/>
                          <a:cs typeface="Inter SemiBold"/>
                          <a:sym typeface="Inter SemiBold"/>
                        </a:rPr>
                        <a:t>모델 평가</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32525">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서비스 구축</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8/6(화) ~ 8/27(화)</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웹 개발</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lnSpc>
                          <a:spcPct val="115000"/>
                        </a:lnSpc>
                        <a:spcBef>
                          <a:spcPts val="0"/>
                        </a:spcBef>
                        <a:spcAft>
                          <a:spcPts val="0"/>
                        </a:spcAft>
                        <a:buNone/>
                      </a:pPr>
                      <a:r>
                        <a:rPr lang="ko" sz="1000">
                          <a:solidFill>
                            <a:srgbClr val="3A3838"/>
                          </a:solidFill>
                          <a:latin typeface="Inter SemiBold"/>
                          <a:ea typeface="Inter SemiBold"/>
                          <a:cs typeface="Inter SemiBold"/>
                          <a:sym typeface="Inter SemiBold"/>
                        </a:rPr>
                        <a:t>웹 서비스 구축</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r h="432525">
                <a:tc>
                  <a:txBody>
                    <a:bodyPr/>
                    <a:lstStyle/>
                    <a:p>
                      <a:pPr indent="0" lvl="0" marL="0" rtl="0" algn="ctr">
                        <a:spcBef>
                          <a:spcPts val="0"/>
                        </a:spcBef>
                        <a:spcAft>
                          <a:spcPts val="0"/>
                        </a:spcAft>
                        <a:buNone/>
                      </a:pPr>
                      <a:r>
                        <a:rPr lang="ko">
                          <a:solidFill>
                            <a:schemeClr val="lt1"/>
                          </a:solidFill>
                          <a:latin typeface="Inter SemiBold"/>
                          <a:ea typeface="Inter SemiBold"/>
                          <a:cs typeface="Inter SemiBold"/>
                          <a:sym typeface="Inter SemiBold"/>
                        </a:rPr>
                        <a:t>총 개발기간</a:t>
                      </a:r>
                      <a:endParaRPr>
                        <a:solidFill>
                          <a:schemeClr val="lt1"/>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Clr>
                          <a:schemeClr val="dk1"/>
                        </a:buClr>
                        <a:buSzPts val="800"/>
                        <a:buFont typeface="Arial"/>
                        <a:buNone/>
                      </a:pPr>
                      <a:r>
                        <a:rPr lang="ko" sz="1000">
                          <a:solidFill>
                            <a:srgbClr val="3A3838"/>
                          </a:solidFill>
                          <a:latin typeface="Inter SemiBold"/>
                          <a:ea typeface="Inter SemiBold"/>
                          <a:cs typeface="Inter SemiBold"/>
                          <a:sym typeface="Inter SemiBold"/>
                        </a:rPr>
                        <a:t>7/8(월) ~ 8/28(수)(총 8주)</a:t>
                      </a:r>
                      <a:endParaRPr sz="1000">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spcBef>
                          <a:spcPts val="0"/>
                        </a:spcBef>
                        <a:spcAft>
                          <a:spcPts val="0"/>
                        </a:spcAft>
                        <a:buNone/>
                      </a:pPr>
                      <a:r>
                        <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c>
                  <a:txBody>
                    <a:bodyPr/>
                    <a:lstStyle/>
                    <a:p>
                      <a:pPr indent="0" lvl="0" marL="0" rtl="0" algn="ctr">
                        <a:spcBef>
                          <a:spcPts val="0"/>
                        </a:spcBef>
                        <a:spcAft>
                          <a:spcPts val="0"/>
                        </a:spcAft>
                        <a:buNone/>
                      </a:pPr>
                      <a:r>
                        <a:t/>
                      </a:r>
                      <a:endParaRPr sz="1000">
                        <a:solidFill>
                          <a:srgbClr val="3A3838"/>
                        </a:solidFill>
                        <a:latin typeface="Inter SemiBold"/>
                        <a:ea typeface="Inter SemiBold"/>
                        <a:cs typeface="Inter SemiBold"/>
                        <a:sym typeface="Inter SemiBold"/>
                      </a:endParaRPr>
                    </a:p>
                  </a:txBody>
                  <a:tcPr marT="91425" marB="91425" marR="91425" marL="91425" anchor="ctr">
                    <a:lnL cap="flat" cmpd="sng" w="76200">
                      <a:solidFill>
                        <a:srgbClr val="FAF0CA"/>
                      </a:solidFill>
                      <a:prstDash val="solid"/>
                      <a:round/>
                      <a:headEnd len="sm" w="sm" type="none"/>
                      <a:tailEnd len="sm" w="sm" type="none"/>
                    </a:lnL>
                    <a:lnR cap="flat" cmpd="sng" w="76200">
                      <a:solidFill>
                        <a:srgbClr val="FAF0CA"/>
                      </a:solidFill>
                      <a:prstDash val="solid"/>
                      <a:round/>
                      <a:headEnd len="sm" w="sm" type="none"/>
                      <a:tailEnd len="sm" w="sm" type="none"/>
                    </a:lnR>
                    <a:lnT cap="flat" cmpd="sng" w="76200">
                      <a:solidFill>
                        <a:srgbClr val="FAF0CA"/>
                      </a:solidFill>
                      <a:prstDash val="solid"/>
                      <a:round/>
                      <a:headEnd len="sm" w="sm" type="none"/>
                      <a:tailEnd len="sm" w="sm" type="none"/>
                    </a:lnT>
                    <a:lnB cap="flat" cmpd="sng" w="76200">
                      <a:solidFill>
                        <a:srgbClr val="FAF0CA"/>
                      </a:solidFill>
                      <a:prstDash val="solid"/>
                      <a:round/>
                      <a:headEnd len="sm" w="sm" type="none"/>
                      <a:tailEnd len="sm" w="sm" type="none"/>
                    </a:lnB>
                    <a:solidFill>
                      <a:srgbClr val="FFFFFF">
                        <a:alpha val="70000"/>
                      </a:srgbClr>
                    </a:solidFill>
                  </a:tcPr>
                </a:tc>
              </a:tr>
            </a:tbl>
          </a:graphicData>
        </a:graphic>
      </p:graphicFrame>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85" name="Shape 485"/>
        <p:cNvGrpSpPr/>
        <p:nvPr/>
      </p:nvGrpSpPr>
      <p:grpSpPr>
        <a:xfrm>
          <a:off x="0" y="0"/>
          <a:ext cx="0" cy="0"/>
          <a:chOff x="0" y="0"/>
          <a:chExt cx="0" cy="0"/>
        </a:xfrm>
      </p:grpSpPr>
      <p:cxnSp>
        <p:nvCxnSpPr>
          <p:cNvPr id="486" name="Google Shape;486;p3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487" name="Google Shape;487;p3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488" name="Google Shape;488;p34"/>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489" name="Google Shape;489;p34"/>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프로세스 개요도</a:t>
            </a:r>
            <a:endParaRPr>
              <a:solidFill>
                <a:srgbClr val="666666"/>
              </a:solidFill>
              <a:latin typeface="Inter SemiBold"/>
              <a:ea typeface="Inter SemiBold"/>
              <a:cs typeface="Inter SemiBold"/>
              <a:sym typeface="Inter SemiBold"/>
            </a:endParaRPr>
          </a:p>
        </p:txBody>
      </p:sp>
      <p:sp>
        <p:nvSpPr>
          <p:cNvPr id="490" name="Google Shape;490;p3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page.20</a:t>
            </a:r>
            <a:endParaRPr sz="700">
              <a:latin typeface="Inter Medium"/>
              <a:ea typeface="Inter Medium"/>
              <a:cs typeface="Inter Medium"/>
              <a:sym typeface="Inter Medium"/>
            </a:endParaRPr>
          </a:p>
        </p:txBody>
      </p:sp>
      <p:sp>
        <p:nvSpPr>
          <p:cNvPr id="491" name="Google Shape;491;p34"/>
          <p:cNvSpPr/>
          <p:nvPr/>
        </p:nvSpPr>
        <p:spPr>
          <a:xfrm>
            <a:off x="0" y="2478875"/>
            <a:ext cx="9144000" cy="727200"/>
          </a:xfrm>
          <a:prstGeom prst="rightArrow">
            <a:avLst>
              <a:gd fmla="val 50000" name="adj1"/>
              <a:gd fmla="val 224097" name="adj2"/>
            </a:avLst>
          </a:prstGeom>
          <a:solidFill>
            <a:srgbClr val="242424">
              <a:alpha val="177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92" name="Google Shape;492;p34"/>
          <p:cNvGrpSpPr/>
          <p:nvPr/>
        </p:nvGrpSpPr>
        <p:grpSpPr>
          <a:xfrm>
            <a:off x="691271" y="1084305"/>
            <a:ext cx="7761459" cy="3440248"/>
            <a:chOff x="653169" y="1084305"/>
            <a:chExt cx="7761459" cy="3440248"/>
          </a:xfrm>
        </p:grpSpPr>
        <p:sp>
          <p:nvSpPr>
            <p:cNvPr id="493" name="Google Shape;493;p34"/>
            <p:cNvSpPr txBox="1"/>
            <p:nvPr/>
          </p:nvSpPr>
          <p:spPr>
            <a:xfrm>
              <a:off x="1230004" y="1648507"/>
              <a:ext cx="6638400" cy="274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1900">
                <a:solidFill>
                  <a:srgbClr val="000000"/>
                </a:solidFill>
                <a:latin typeface="Montserrat"/>
                <a:ea typeface="Montserrat"/>
                <a:cs typeface="Montserrat"/>
                <a:sym typeface="Montserrat"/>
              </a:endParaRPr>
            </a:p>
          </p:txBody>
        </p:sp>
        <p:cxnSp>
          <p:nvCxnSpPr>
            <p:cNvPr id="494" name="Google Shape;494;p34"/>
            <p:cNvCxnSpPr>
              <a:stCxn id="495" idx="3"/>
              <a:endCxn id="496" idx="1"/>
            </p:cNvCxnSpPr>
            <p:nvPr/>
          </p:nvCxnSpPr>
          <p:spPr>
            <a:xfrm>
              <a:off x="5352833" y="2035654"/>
              <a:ext cx="280800" cy="0"/>
            </a:xfrm>
            <a:prstGeom prst="straightConnector1">
              <a:avLst/>
            </a:prstGeom>
            <a:noFill/>
            <a:ln cap="flat" cmpd="sng" w="28575">
              <a:solidFill>
                <a:srgbClr val="404040"/>
              </a:solidFill>
              <a:prstDash val="solid"/>
              <a:round/>
              <a:headEnd len="sm" w="sm" type="none"/>
              <a:tailEnd len="sm" w="sm" type="none"/>
            </a:ln>
          </p:spPr>
        </p:cxnSp>
        <p:cxnSp>
          <p:nvCxnSpPr>
            <p:cNvPr id="497" name="Google Shape;497;p34"/>
            <p:cNvCxnSpPr/>
            <p:nvPr/>
          </p:nvCxnSpPr>
          <p:spPr>
            <a:xfrm>
              <a:off x="6731297" y="2035652"/>
              <a:ext cx="447300" cy="900"/>
            </a:xfrm>
            <a:prstGeom prst="straightConnector1">
              <a:avLst/>
            </a:prstGeom>
            <a:noFill/>
            <a:ln cap="flat" cmpd="sng" w="28575">
              <a:solidFill>
                <a:srgbClr val="404040"/>
              </a:solidFill>
              <a:prstDash val="solid"/>
              <a:round/>
              <a:headEnd len="sm" w="sm" type="none"/>
              <a:tailEnd len="sm" w="sm" type="none"/>
            </a:ln>
          </p:spPr>
        </p:cxnSp>
        <p:cxnSp>
          <p:nvCxnSpPr>
            <p:cNvPr id="498" name="Google Shape;498;p34"/>
            <p:cNvCxnSpPr>
              <a:stCxn id="499" idx="3"/>
              <a:endCxn id="500" idx="1"/>
            </p:cNvCxnSpPr>
            <p:nvPr/>
          </p:nvCxnSpPr>
          <p:spPr>
            <a:xfrm>
              <a:off x="5352833" y="3785837"/>
              <a:ext cx="280800" cy="0"/>
            </a:xfrm>
            <a:prstGeom prst="straightConnector1">
              <a:avLst/>
            </a:prstGeom>
            <a:noFill/>
            <a:ln cap="flat" cmpd="sng" w="28575">
              <a:solidFill>
                <a:srgbClr val="404040"/>
              </a:solidFill>
              <a:prstDash val="solid"/>
              <a:round/>
              <a:headEnd len="sm" w="sm" type="none"/>
              <a:tailEnd len="sm" w="sm" type="none"/>
            </a:ln>
          </p:spPr>
        </p:cxnSp>
        <p:cxnSp>
          <p:nvCxnSpPr>
            <p:cNvPr id="501" name="Google Shape;501;p34"/>
            <p:cNvCxnSpPr/>
            <p:nvPr/>
          </p:nvCxnSpPr>
          <p:spPr>
            <a:xfrm>
              <a:off x="6883697" y="3785835"/>
              <a:ext cx="275400" cy="0"/>
            </a:xfrm>
            <a:prstGeom prst="straightConnector1">
              <a:avLst/>
            </a:prstGeom>
            <a:noFill/>
            <a:ln cap="flat" cmpd="sng" w="28575">
              <a:solidFill>
                <a:srgbClr val="404040"/>
              </a:solidFill>
              <a:prstDash val="solid"/>
              <a:round/>
              <a:headEnd len="sm" w="sm" type="none"/>
              <a:tailEnd len="sm" w="sm" type="none"/>
            </a:ln>
          </p:spPr>
        </p:cxnSp>
        <p:cxnSp>
          <p:nvCxnSpPr>
            <p:cNvPr id="502" name="Google Shape;502;p34"/>
            <p:cNvCxnSpPr>
              <a:stCxn id="503" idx="3"/>
              <a:endCxn id="495" idx="1"/>
            </p:cNvCxnSpPr>
            <p:nvPr/>
          </p:nvCxnSpPr>
          <p:spPr>
            <a:xfrm flipH="1" rot="10800000">
              <a:off x="3669537" y="2035601"/>
              <a:ext cx="433200" cy="784200"/>
            </a:xfrm>
            <a:prstGeom prst="bentConnector3">
              <a:avLst>
                <a:gd fmla="val 49992" name="adj1"/>
              </a:avLst>
            </a:prstGeom>
            <a:noFill/>
            <a:ln cap="flat" cmpd="sng" w="28575">
              <a:solidFill>
                <a:srgbClr val="404040"/>
              </a:solidFill>
              <a:prstDash val="solid"/>
              <a:round/>
              <a:headEnd len="sm" w="sm" type="none"/>
              <a:tailEnd len="sm" w="sm" type="none"/>
            </a:ln>
          </p:spPr>
        </p:cxnSp>
        <p:cxnSp>
          <p:nvCxnSpPr>
            <p:cNvPr id="504" name="Google Shape;504;p34"/>
            <p:cNvCxnSpPr>
              <a:stCxn id="503" idx="3"/>
              <a:endCxn id="499" idx="1"/>
            </p:cNvCxnSpPr>
            <p:nvPr/>
          </p:nvCxnSpPr>
          <p:spPr>
            <a:xfrm>
              <a:off x="3669537" y="2819801"/>
              <a:ext cx="433200" cy="966000"/>
            </a:xfrm>
            <a:prstGeom prst="bentConnector3">
              <a:avLst>
                <a:gd fmla="val 49992" name="adj1"/>
              </a:avLst>
            </a:prstGeom>
            <a:noFill/>
            <a:ln cap="flat" cmpd="sng" w="28575">
              <a:solidFill>
                <a:srgbClr val="404040"/>
              </a:solidFill>
              <a:prstDash val="solid"/>
              <a:round/>
              <a:headEnd len="sm" w="sm" type="none"/>
              <a:tailEnd len="sm" w="sm" type="none"/>
            </a:ln>
          </p:spPr>
        </p:cxnSp>
        <p:grpSp>
          <p:nvGrpSpPr>
            <p:cNvPr id="505" name="Google Shape;505;p34"/>
            <p:cNvGrpSpPr/>
            <p:nvPr/>
          </p:nvGrpSpPr>
          <p:grpSpPr>
            <a:xfrm>
              <a:off x="3943563" y="1296939"/>
              <a:ext cx="1409271" cy="1477431"/>
              <a:chOff x="5015864" y="980694"/>
              <a:chExt cx="2232331" cy="2340300"/>
            </a:xfrm>
          </p:grpSpPr>
          <p:sp>
            <p:nvSpPr>
              <p:cNvPr id="506" name="Google Shape;506;p34"/>
              <p:cNvSpPr/>
              <p:nvPr/>
            </p:nvSpPr>
            <p:spPr>
              <a:xfrm flipH="1" rot="-5400000">
                <a:off x="5015864" y="1628775"/>
                <a:ext cx="252000" cy="252000"/>
              </a:xfrm>
              <a:prstGeom prst="triangle">
                <a:avLst>
                  <a:gd fmla="val 0" name="adj"/>
                </a:avLst>
              </a:prstGeom>
              <a:solidFill>
                <a:srgbClr val="FF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495" name="Google Shape;495;p34"/>
              <p:cNvSpPr/>
              <p:nvPr/>
            </p:nvSpPr>
            <p:spPr>
              <a:xfrm>
                <a:off x="5267895" y="980694"/>
                <a:ext cx="1980300" cy="2340300"/>
              </a:xfrm>
              <a:prstGeom prst="roundRect">
                <a:avLst>
                  <a:gd fmla="val 7812" name="adj"/>
                </a:avLst>
              </a:prstGeom>
              <a:solidFill>
                <a:srgbClr val="FFFFFF">
                  <a:alpha val="80000"/>
                </a:srgbClr>
              </a:solidFill>
              <a:ln cap="flat" cmpd="sng" w="38100">
                <a:solidFill>
                  <a:srgbClr val="FF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07" name="Google Shape;507;p34"/>
              <p:cNvSpPr/>
              <p:nvPr/>
            </p:nvSpPr>
            <p:spPr>
              <a:xfrm>
                <a:off x="5015864" y="1196721"/>
                <a:ext cx="1314300" cy="432000"/>
              </a:xfrm>
              <a:prstGeom prst="rect">
                <a:avLst/>
              </a:prstGeom>
              <a:solidFill>
                <a:srgbClr val="FF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03. AI 개발</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08" name="Google Shape;508;p34"/>
            <p:cNvGrpSpPr/>
            <p:nvPr/>
          </p:nvGrpSpPr>
          <p:grpSpPr>
            <a:xfrm>
              <a:off x="5474459" y="1296939"/>
              <a:ext cx="1409271" cy="1477431"/>
              <a:chOff x="7320151" y="980694"/>
              <a:chExt cx="2232332" cy="2340300"/>
            </a:xfrm>
          </p:grpSpPr>
          <p:sp>
            <p:nvSpPr>
              <p:cNvPr id="509" name="Google Shape;509;p34"/>
              <p:cNvSpPr/>
              <p:nvPr/>
            </p:nvSpPr>
            <p:spPr>
              <a:xfrm flipH="1" rot="-5400000">
                <a:off x="7320151" y="1628775"/>
                <a:ext cx="252000" cy="252000"/>
              </a:xfrm>
              <a:prstGeom prst="triangle">
                <a:avLst>
                  <a:gd fmla="val 0" name="adj"/>
                </a:avLst>
              </a:prstGeom>
              <a:solidFill>
                <a:srgbClr val="B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496" name="Google Shape;496;p34"/>
              <p:cNvSpPr/>
              <p:nvPr/>
            </p:nvSpPr>
            <p:spPr>
              <a:xfrm>
                <a:off x="7572183" y="980694"/>
                <a:ext cx="1980300" cy="2340300"/>
              </a:xfrm>
              <a:prstGeom prst="roundRect">
                <a:avLst>
                  <a:gd fmla="val 7812" name="adj"/>
                </a:avLst>
              </a:prstGeom>
              <a:solidFill>
                <a:srgbClr val="FFFFFF">
                  <a:alpha val="80000"/>
                </a:srgbClr>
              </a:solidFill>
              <a:ln cap="flat" cmpd="sng" w="38100">
                <a:solidFill>
                  <a:srgbClr val="FF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0" name="Google Shape;510;p34"/>
              <p:cNvSpPr/>
              <p:nvPr/>
            </p:nvSpPr>
            <p:spPr>
              <a:xfrm>
                <a:off x="7320152" y="1196721"/>
                <a:ext cx="1314300" cy="432000"/>
              </a:xfrm>
              <a:prstGeom prst="rect">
                <a:avLst/>
              </a:prstGeom>
              <a:solidFill>
                <a:srgbClr val="FF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03. AI 테스트</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11" name="Google Shape;511;p34"/>
            <p:cNvGrpSpPr/>
            <p:nvPr/>
          </p:nvGrpSpPr>
          <p:grpSpPr>
            <a:xfrm>
              <a:off x="3943563" y="3047121"/>
              <a:ext cx="1409271" cy="1477431"/>
              <a:chOff x="5015864" y="3861053"/>
              <a:chExt cx="2232331" cy="2340300"/>
            </a:xfrm>
          </p:grpSpPr>
          <p:sp>
            <p:nvSpPr>
              <p:cNvPr id="512" name="Google Shape;512;p34"/>
              <p:cNvSpPr/>
              <p:nvPr/>
            </p:nvSpPr>
            <p:spPr>
              <a:xfrm flipH="1" rot="-5400000">
                <a:off x="5015864" y="4509134"/>
                <a:ext cx="252000" cy="252000"/>
              </a:xfrm>
              <a:prstGeom prst="triangle">
                <a:avLst>
                  <a:gd fmla="val 0" name="adj"/>
                </a:avLst>
              </a:prstGeom>
              <a:solidFill>
                <a:srgbClr val="A2A2E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499" name="Google Shape;499;p34"/>
              <p:cNvSpPr/>
              <p:nvPr/>
            </p:nvSpPr>
            <p:spPr>
              <a:xfrm>
                <a:off x="5267895" y="3861053"/>
                <a:ext cx="1980300" cy="2340300"/>
              </a:xfrm>
              <a:prstGeom prst="roundRect">
                <a:avLst>
                  <a:gd fmla="val 7812" name="adj"/>
                </a:avLst>
              </a:prstGeom>
              <a:solidFill>
                <a:srgbClr val="FFFFFF">
                  <a:alpha val="80000"/>
                </a:srgbClr>
              </a:solidFill>
              <a:ln cap="flat" cmpd="sng" w="38100">
                <a:solidFill>
                  <a:srgbClr val="D1D1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3" name="Google Shape;513;p34"/>
              <p:cNvSpPr/>
              <p:nvPr/>
            </p:nvSpPr>
            <p:spPr>
              <a:xfrm>
                <a:off x="5015864" y="4077081"/>
                <a:ext cx="1314300" cy="432000"/>
              </a:xfrm>
              <a:prstGeom prst="rect">
                <a:avLst/>
              </a:prstGeom>
              <a:solidFill>
                <a:srgbClr val="D1D1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03. 웹 개발</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14" name="Google Shape;514;p34"/>
            <p:cNvGrpSpPr/>
            <p:nvPr/>
          </p:nvGrpSpPr>
          <p:grpSpPr>
            <a:xfrm>
              <a:off x="5474459" y="3047121"/>
              <a:ext cx="1409271" cy="1477431"/>
              <a:chOff x="7320151" y="3861053"/>
              <a:chExt cx="2232332" cy="2340300"/>
            </a:xfrm>
          </p:grpSpPr>
          <p:sp>
            <p:nvSpPr>
              <p:cNvPr id="515" name="Google Shape;515;p34"/>
              <p:cNvSpPr/>
              <p:nvPr/>
            </p:nvSpPr>
            <p:spPr>
              <a:xfrm flipH="1" rot="-5400000">
                <a:off x="7320151" y="4509134"/>
                <a:ext cx="252000" cy="252000"/>
              </a:xfrm>
              <a:prstGeom prst="triangle">
                <a:avLst>
                  <a:gd fmla="val 0" name="adj"/>
                </a:avLst>
              </a:prstGeom>
              <a:solidFill>
                <a:srgbClr val="2626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00" name="Google Shape;500;p34"/>
              <p:cNvSpPr/>
              <p:nvPr/>
            </p:nvSpPr>
            <p:spPr>
              <a:xfrm>
                <a:off x="7572183" y="3861053"/>
                <a:ext cx="1980300" cy="2340300"/>
              </a:xfrm>
              <a:prstGeom prst="roundRect">
                <a:avLst>
                  <a:gd fmla="val 7812" name="adj"/>
                </a:avLst>
              </a:prstGeom>
              <a:solidFill>
                <a:srgbClr val="FFFFFF">
                  <a:alpha val="80000"/>
                </a:srgbClr>
              </a:solidFill>
              <a:ln cap="flat" cmpd="sng" w="38100">
                <a:solidFill>
                  <a:srgbClr val="7676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6" name="Google Shape;516;p34"/>
              <p:cNvSpPr/>
              <p:nvPr/>
            </p:nvSpPr>
            <p:spPr>
              <a:xfrm>
                <a:off x="7320152" y="4077081"/>
                <a:ext cx="1314300" cy="432000"/>
              </a:xfrm>
              <a:prstGeom prst="rect">
                <a:avLst/>
              </a:prstGeom>
              <a:solidFill>
                <a:srgbClr val="767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04. 웹 테스트</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17" name="Google Shape;517;p34"/>
            <p:cNvGrpSpPr/>
            <p:nvPr/>
          </p:nvGrpSpPr>
          <p:grpSpPr>
            <a:xfrm>
              <a:off x="7005357" y="3047121"/>
              <a:ext cx="1409271" cy="1477431"/>
              <a:chOff x="9624440" y="3861053"/>
              <a:chExt cx="2232332" cy="2340300"/>
            </a:xfrm>
          </p:grpSpPr>
          <p:sp>
            <p:nvSpPr>
              <p:cNvPr id="518" name="Google Shape;518;p34"/>
              <p:cNvSpPr/>
              <p:nvPr/>
            </p:nvSpPr>
            <p:spPr>
              <a:xfrm flipH="1" rot="-5400000">
                <a:off x="9624440" y="4509134"/>
                <a:ext cx="252000" cy="252000"/>
              </a:xfrm>
              <a:prstGeom prst="triangle">
                <a:avLst>
                  <a:gd fmla="val 0" name="adj"/>
                </a:avLst>
              </a:prstGeom>
              <a:solidFill>
                <a:srgbClr val="1A1A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19" name="Google Shape;519;p34"/>
              <p:cNvSpPr/>
              <p:nvPr/>
            </p:nvSpPr>
            <p:spPr>
              <a:xfrm>
                <a:off x="9876472" y="3861053"/>
                <a:ext cx="1980300" cy="2340300"/>
              </a:xfrm>
              <a:prstGeom prst="roundRect">
                <a:avLst>
                  <a:gd fmla="val 7812" name="adj"/>
                </a:avLst>
              </a:prstGeom>
              <a:solidFill>
                <a:srgbClr val="FFFFFF">
                  <a:alpha val="80000"/>
                </a:srgbClr>
              </a:solidFill>
              <a:ln cap="flat" cmpd="sng" w="38100">
                <a:solidFill>
                  <a:srgbClr val="2626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20" name="Google Shape;520;p34"/>
              <p:cNvSpPr/>
              <p:nvPr/>
            </p:nvSpPr>
            <p:spPr>
              <a:xfrm>
                <a:off x="9624441" y="4077081"/>
                <a:ext cx="1314300" cy="432000"/>
              </a:xfrm>
              <a:prstGeom prst="rect">
                <a:avLst/>
              </a:prstGeom>
              <a:solidFill>
                <a:srgbClr val="2626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05. 웹 배포</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21" name="Google Shape;521;p34"/>
            <p:cNvGrpSpPr/>
            <p:nvPr/>
          </p:nvGrpSpPr>
          <p:grpSpPr>
            <a:xfrm>
              <a:off x="653169" y="1115102"/>
              <a:ext cx="1409271" cy="3409399"/>
              <a:chOff x="407289" y="980694"/>
              <a:chExt cx="2232331" cy="5400600"/>
            </a:xfrm>
          </p:grpSpPr>
          <p:sp>
            <p:nvSpPr>
              <p:cNvPr id="522" name="Google Shape;522;p34"/>
              <p:cNvSpPr/>
              <p:nvPr/>
            </p:nvSpPr>
            <p:spPr>
              <a:xfrm flipH="1" rot="-5400000">
                <a:off x="407289" y="1628775"/>
                <a:ext cx="252000" cy="252000"/>
              </a:xfrm>
              <a:prstGeom prst="triangle">
                <a:avLst>
                  <a:gd fmla="val 0" name="adj"/>
                </a:avLst>
              </a:pr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3" name="Google Shape;523;p34"/>
              <p:cNvSpPr/>
              <p:nvPr/>
            </p:nvSpPr>
            <p:spPr>
              <a:xfrm>
                <a:off x="659320" y="980694"/>
                <a:ext cx="1980300" cy="5400600"/>
              </a:xfrm>
              <a:prstGeom prst="roundRect">
                <a:avLst>
                  <a:gd fmla="val 7812" name="adj"/>
                </a:avLst>
              </a:prstGeom>
              <a:solidFill>
                <a:srgbClr val="FFFFFF">
                  <a:alpha val="70000"/>
                </a:srgbClr>
              </a:solidFill>
              <a:ln cap="flat" cmpd="sng" w="38100">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4" name="Google Shape;524;p34"/>
              <p:cNvSpPr/>
              <p:nvPr/>
            </p:nvSpPr>
            <p:spPr>
              <a:xfrm>
                <a:off x="407289" y="1196721"/>
                <a:ext cx="1314300" cy="432000"/>
              </a:xfrm>
              <a:prstGeom prst="rect">
                <a:avLst/>
              </a:prstGeom>
              <a:solidFill>
                <a:srgbClr val="8080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01. 기획 / 설계</a:t>
                </a:r>
                <a:endParaRPr i="0" sz="700" u="none" cap="none" strike="noStrike">
                  <a:solidFill>
                    <a:srgbClr val="FFFFFF"/>
                  </a:solidFill>
                  <a:latin typeface="Noto Sans SemiBold"/>
                  <a:ea typeface="Noto Sans SemiBold"/>
                  <a:cs typeface="Noto Sans SemiBold"/>
                  <a:sym typeface="Noto Sans SemiBold"/>
                </a:endParaRPr>
              </a:p>
            </p:txBody>
          </p:sp>
        </p:grpSp>
        <p:grpSp>
          <p:nvGrpSpPr>
            <p:cNvPr id="525" name="Google Shape;525;p34"/>
            <p:cNvGrpSpPr/>
            <p:nvPr/>
          </p:nvGrpSpPr>
          <p:grpSpPr>
            <a:xfrm>
              <a:off x="2260266" y="1115102"/>
              <a:ext cx="1409271" cy="3409399"/>
              <a:chOff x="2711576" y="980694"/>
              <a:chExt cx="2232332" cy="5400600"/>
            </a:xfrm>
          </p:grpSpPr>
          <p:sp>
            <p:nvSpPr>
              <p:cNvPr id="526" name="Google Shape;526;p34"/>
              <p:cNvSpPr/>
              <p:nvPr/>
            </p:nvSpPr>
            <p:spPr>
              <a:xfrm flipH="1" rot="-5400000">
                <a:off x="2711576" y="1628775"/>
                <a:ext cx="252000" cy="252000"/>
              </a:xfrm>
              <a:prstGeom prst="triangle">
                <a:avLst>
                  <a:gd fmla="val 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3" name="Google Shape;503;p34"/>
              <p:cNvSpPr/>
              <p:nvPr/>
            </p:nvSpPr>
            <p:spPr>
              <a:xfrm>
                <a:off x="2963608" y="980694"/>
                <a:ext cx="1980300" cy="5400600"/>
              </a:xfrm>
              <a:prstGeom prst="roundRect">
                <a:avLst>
                  <a:gd fmla="val 7812" name="adj"/>
                </a:avLst>
              </a:prstGeom>
              <a:solidFill>
                <a:srgbClr val="FFFFFF">
                  <a:alpha val="80000"/>
                </a:srgbClr>
              </a:solidFill>
              <a:ln cap="flat" cmpd="sng" w="381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27" name="Google Shape;527;p34"/>
              <p:cNvSpPr/>
              <p:nvPr/>
            </p:nvSpPr>
            <p:spPr>
              <a:xfrm>
                <a:off x="2711576" y="1196721"/>
                <a:ext cx="1314300" cy="432000"/>
              </a:xfrm>
              <a:prstGeom prst="rect">
                <a:avLst/>
              </a:prstGeom>
              <a:solidFill>
                <a:srgbClr val="404040"/>
              </a:solidFill>
              <a:ln cap="flat" cmpd="sng" w="1905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02. 데이터 수집  </a:t>
                </a:r>
                <a:endParaRPr i="0" sz="700" u="none" cap="none" strike="noStrike">
                  <a:solidFill>
                    <a:srgbClr val="FFFFFF"/>
                  </a:solidFill>
                  <a:latin typeface="Noto Sans SemiBold"/>
                  <a:ea typeface="Noto Sans SemiBold"/>
                  <a:cs typeface="Noto Sans SemiBold"/>
                  <a:sym typeface="Noto Sans SemiBold"/>
                </a:endParaRPr>
              </a:p>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     / 전처리</a:t>
                </a:r>
                <a:endParaRPr i="0" sz="700" u="none" cap="none" strike="noStrike">
                  <a:solidFill>
                    <a:srgbClr val="FFFFFF"/>
                  </a:solidFill>
                  <a:latin typeface="Noto Sans SemiBold"/>
                  <a:ea typeface="Noto Sans SemiBold"/>
                  <a:cs typeface="Noto Sans SemiBold"/>
                  <a:sym typeface="Noto Sans SemiBold"/>
                </a:endParaRPr>
              </a:p>
            </p:txBody>
          </p:sp>
        </p:grpSp>
        <p:sp>
          <p:nvSpPr>
            <p:cNvPr id="528" name="Google Shape;528;p34"/>
            <p:cNvSpPr txBox="1"/>
            <p:nvPr/>
          </p:nvSpPr>
          <p:spPr>
            <a:xfrm>
              <a:off x="835007" y="2253822"/>
              <a:ext cx="1227300" cy="13854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프로젝트 주제 및 범위 기획</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프로젝트 수행계획 및 프로세스 수립</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수집 범위 설계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요구사항 정의서 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주요 화면 설계서 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개발 환경 구성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협업 툴 세팅</a:t>
              </a:r>
              <a:endParaRPr i="0" sz="700" u="none" cap="none" strike="noStrike">
                <a:solidFill>
                  <a:srgbClr val="000000"/>
                </a:solidFill>
                <a:latin typeface="Noto Sans SemiBold"/>
                <a:ea typeface="Noto Sans SemiBold"/>
                <a:cs typeface="Noto Sans SemiBold"/>
                <a:sym typeface="Noto Sans SemiBold"/>
              </a:endParaRPr>
            </a:p>
          </p:txBody>
        </p:sp>
        <p:sp>
          <p:nvSpPr>
            <p:cNvPr id="529" name="Google Shape;529;p34"/>
            <p:cNvSpPr txBox="1"/>
            <p:nvPr/>
          </p:nvSpPr>
          <p:spPr>
            <a:xfrm>
              <a:off x="2442102" y="1951732"/>
              <a:ext cx="1227300" cy="17085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웹사이트 수집 데이터 항목 정의</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수집 데이터 정의</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탐색적 분석</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소스 식별 및 접근 확인</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웹사이트 리뷰 데이터 크롤링</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리뷰 데이터 전처리 및 파이프라인 구축</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DB 저장 및 관리</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특징 추출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EDA 시각화</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감성 &amp; 주제 분석 학습 데이터 수집</a:t>
              </a:r>
              <a:endParaRPr i="0" sz="700" u="none" cap="none" strike="noStrike">
                <a:solidFill>
                  <a:srgbClr val="000000"/>
                </a:solidFill>
                <a:latin typeface="Noto Sans SemiBold"/>
                <a:ea typeface="Noto Sans SemiBold"/>
                <a:cs typeface="Noto Sans SemiBold"/>
                <a:sym typeface="Noto Sans SemiBold"/>
              </a:endParaRPr>
            </a:p>
          </p:txBody>
        </p:sp>
        <p:sp>
          <p:nvSpPr>
            <p:cNvPr id="530" name="Google Shape;530;p34"/>
            <p:cNvSpPr txBox="1"/>
            <p:nvPr/>
          </p:nvSpPr>
          <p:spPr>
            <a:xfrm>
              <a:off x="4026470" y="1084305"/>
              <a:ext cx="17955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i="0" lang="ko" sz="900" u="sng" cap="none" strike="noStrike">
                  <a:solidFill>
                    <a:srgbClr val="000000"/>
                  </a:solidFill>
                  <a:latin typeface="Noto Sans SemiBold"/>
                  <a:ea typeface="Noto Sans SemiBold"/>
                  <a:cs typeface="Noto Sans SemiBold"/>
                  <a:sym typeface="Noto Sans SemiBold"/>
                </a:rPr>
                <a:t>TRACK　１.　데이터 / AI</a:t>
              </a:r>
              <a:endParaRPr i="0" sz="900" u="sng" cap="none" strike="noStrike">
                <a:solidFill>
                  <a:srgbClr val="000000"/>
                </a:solidFill>
                <a:latin typeface="Noto Sans SemiBold"/>
                <a:ea typeface="Noto Sans SemiBold"/>
                <a:cs typeface="Noto Sans SemiBold"/>
                <a:sym typeface="Noto Sans SemiBold"/>
              </a:endParaRPr>
            </a:p>
          </p:txBody>
        </p:sp>
        <p:sp>
          <p:nvSpPr>
            <p:cNvPr id="531" name="Google Shape;531;p34"/>
            <p:cNvSpPr txBox="1"/>
            <p:nvPr/>
          </p:nvSpPr>
          <p:spPr>
            <a:xfrm>
              <a:off x="4026470" y="2819825"/>
              <a:ext cx="17955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i="0" lang="ko" sz="900" u="sng" cap="none" strike="noStrike">
                  <a:solidFill>
                    <a:srgbClr val="000000"/>
                  </a:solidFill>
                  <a:latin typeface="Noto Sans SemiBold"/>
                  <a:ea typeface="Noto Sans SemiBold"/>
                  <a:cs typeface="Noto Sans SemiBold"/>
                  <a:sym typeface="Noto Sans SemiBold"/>
                </a:rPr>
                <a:t>TRACK　2.　웹 개발</a:t>
              </a:r>
              <a:endParaRPr i="0" sz="900" u="sng" cap="none" strike="noStrike">
                <a:solidFill>
                  <a:srgbClr val="000000"/>
                </a:solidFill>
                <a:latin typeface="Noto Sans SemiBold"/>
                <a:ea typeface="Noto Sans SemiBold"/>
                <a:cs typeface="Noto Sans SemiBold"/>
                <a:sym typeface="Noto Sans SemiBold"/>
              </a:endParaRPr>
            </a:p>
          </p:txBody>
        </p:sp>
        <p:sp>
          <p:nvSpPr>
            <p:cNvPr id="532" name="Google Shape;532;p34"/>
            <p:cNvSpPr txBox="1"/>
            <p:nvPr/>
          </p:nvSpPr>
          <p:spPr>
            <a:xfrm>
              <a:off x="4125400" y="1857169"/>
              <a:ext cx="1227300" cy="7389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감성 분석 모델 개발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주제 분석 모델 개발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감성 , 주제 분석 모델 통합</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footprint 생성 알고리즘 개발</a:t>
              </a:r>
              <a:endParaRPr i="0" sz="700" u="none" cap="none" strike="noStrike">
                <a:solidFill>
                  <a:srgbClr val="000000"/>
                </a:solidFill>
                <a:latin typeface="Noto Sans SemiBold"/>
                <a:ea typeface="Noto Sans SemiBold"/>
                <a:cs typeface="Noto Sans SemiBold"/>
                <a:sym typeface="Noto Sans SemiBold"/>
              </a:endParaRPr>
            </a:p>
          </p:txBody>
        </p:sp>
        <p:sp>
          <p:nvSpPr>
            <p:cNvPr id="533" name="Google Shape;533;p34"/>
            <p:cNvSpPr txBox="1"/>
            <p:nvPr/>
          </p:nvSpPr>
          <p:spPr>
            <a:xfrm>
              <a:off x="4125400" y="3647158"/>
              <a:ext cx="1227300" cy="6309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프론트 개발</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데이터 베이스 설계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ERD작성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API 설계 및 구현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 화면 구현</a:t>
              </a:r>
              <a:endParaRPr i="0" sz="700" u="none" cap="none" strike="noStrike">
                <a:solidFill>
                  <a:srgbClr val="000000"/>
                </a:solidFill>
                <a:latin typeface="Noto Sans SemiBold"/>
                <a:ea typeface="Noto Sans SemiBold"/>
                <a:cs typeface="Noto Sans SemiBold"/>
                <a:sym typeface="Noto Sans SemiBold"/>
              </a:endParaRPr>
            </a:p>
          </p:txBody>
        </p:sp>
        <p:sp>
          <p:nvSpPr>
            <p:cNvPr id="534" name="Google Shape;534;p34"/>
            <p:cNvSpPr txBox="1"/>
            <p:nvPr/>
          </p:nvSpPr>
          <p:spPr>
            <a:xfrm>
              <a:off x="5656296" y="1857169"/>
              <a:ext cx="1227300" cy="4155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평가 지표 설계</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적합도 및 감성 분석 결과 비교</a:t>
              </a:r>
              <a:endParaRPr i="0" sz="700" u="none" cap="none" strike="noStrike">
                <a:solidFill>
                  <a:srgbClr val="000000"/>
                </a:solidFill>
                <a:latin typeface="Noto Sans SemiBold"/>
                <a:ea typeface="Noto Sans SemiBold"/>
                <a:cs typeface="Noto Sans SemiBold"/>
                <a:sym typeface="Noto Sans SemiBold"/>
              </a:endParaRPr>
            </a:p>
          </p:txBody>
        </p:sp>
        <p:sp>
          <p:nvSpPr>
            <p:cNvPr id="535" name="Google Shape;535;p34"/>
            <p:cNvSpPr txBox="1"/>
            <p:nvPr/>
          </p:nvSpPr>
          <p:spPr>
            <a:xfrm>
              <a:off x="5656296" y="3709635"/>
              <a:ext cx="1227300" cy="4155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테스트 시나리오 구성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통합 테스트 진행</a:t>
              </a:r>
              <a:endParaRPr i="0" sz="700" u="none" cap="none" strike="noStrike">
                <a:solidFill>
                  <a:srgbClr val="000000"/>
                </a:solidFill>
                <a:latin typeface="Noto Sans SemiBold"/>
                <a:ea typeface="Noto Sans SemiBold"/>
                <a:cs typeface="Noto Sans SemiBold"/>
                <a:sym typeface="Noto Sans SemiBold"/>
              </a:endParaRPr>
            </a:p>
          </p:txBody>
        </p:sp>
        <p:sp>
          <p:nvSpPr>
            <p:cNvPr id="536" name="Google Shape;536;p34"/>
            <p:cNvSpPr txBox="1"/>
            <p:nvPr/>
          </p:nvSpPr>
          <p:spPr>
            <a:xfrm>
              <a:off x="7187194" y="1857169"/>
              <a:ext cx="1227300" cy="2001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AI 모델 배포</a:t>
              </a:r>
              <a:endParaRPr i="0" sz="700" u="none" cap="none" strike="noStrike">
                <a:solidFill>
                  <a:srgbClr val="000000"/>
                </a:solidFill>
                <a:latin typeface="Noto Sans SemiBold"/>
                <a:ea typeface="Noto Sans SemiBold"/>
                <a:cs typeface="Noto Sans SemiBold"/>
                <a:sym typeface="Noto Sans SemiBold"/>
              </a:endParaRPr>
            </a:p>
          </p:txBody>
        </p:sp>
        <p:sp>
          <p:nvSpPr>
            <p:cNvPr id="537" name="Google Shape;537;p34"/>
            <p:cNvSpPr txBox="1"/>
            <p:nvPr/>
          </p:nvSpPr>
          <p:spPr>
            <a:xfrm>
              <a:off x="7187194" y="3709635"/>
              <a:ext cx="1227300" cy="523200"/>
            </a:xfrm>
            <a:prstGeom prst="rect">
              <a:avLst/>
            </a:prstGeom>
            <a:noFill/>
            <a:ln>
              <a:noFill/>
            </a:ln>
          </p:spPr>
          <p:txBody>
            <a:bodyPr anchorCtr="0" anchor="t" bIns="45700" lIns="91425" spcFirstLastPara="1" rIns="91425" wrap="square" tIns="45700">
              <a:spAutoFit/>
            </a:bodyPr>
            <a:lstStyle/>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시스템 설계도 작성</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클라우드 인프라 환경 구축</a:t>
              </a:r>
              <a:endParaRPr i="0" sz="700" u="none" cap="none" strike="noStrike">
                <a:solidFill>
                  <a:srgbClr val="000000"/>
                </a:solidFill>
                <a:latin typeface="Noto Sans SemiBold"/>
                <a:ea typeface="Noto Sans SemiBold"/>
                <a:cs typeface="Noto Sans SemiBold"/>
                <a:sym typeface="Noto Sans SemiBold"/>
              </a:endParaRPr>
            </a:p>
            <a:p>
              <a:pPr indent="-237990" lvl="0" marL="257040" marR="0" rtl="0" algn="l">
                <a:lnSpc>
                  <a:spcPct val="100000"/>
                </a:lnSpc>
                <a:spcBef>
                  <a:spcPts val="0"/>
                </a:spcBef>
                <a:spcAft>
                  <a:spcPts val="0"/>
                </a:spcAft>
                <a:buClr>
                  <a:srgbClr val="000000"/>
                </a:buClr>
                <a:buSzPts val="700"/>
                <a:buFont typeface="Noto Sans SemiBold"/>
                <a:buChar char="•"/>
              </a:pPr>
              <a:r>
                <a:rPr i="0" lang="ko" sz="700" u="none" cap="none" strike="noStrike">
                  <a:solidFill>
                    <a:srgbClr val="000000"/>
                  </a:solidFill>
                  <a:latin typeface="Noto Sans SemiBold"/>
                  <a:ea typeface="Noto Sans SemiBold"/>
                  <a:cs typeface="Noto Sans SemiBold"/>
                  <a:sym typeface="Noto Sans SemiBold"/>
                </a:rPr>
                <a:t>웹서비스 배포</a:t>
              </a:r>
              <a:endParaRPr i="0" sz="700" u="none" cap="none" strike="noStrike">
                <a:solidFill>
                  <a:srgbClr val="000000"/>
                </a:solidFill>
                <a:latin typeface="Noto Sans SemiBold"/>
                <a:ea typeface="Noto Sans SemiBold"/>
                <a:cs typeface="Noto Sans SemiBold"/>
                <a:sym typeface="Noto Sans SemiBold"/>
              </a:endParaRPr>
            </a:p>
          </p:txBody>
        </p:sp>
        <p:grpSp>
          <p:nvGrpSpPr>
            <p:cNvPr id="538" name="Google Shape;538;p34"/>
            <p:cNvGrpSpPr/>
            <p:nvPr/>
          </p:nvGrpSpPr>
          <p:grpSpPr>
            <a:xfrm>
              <a:off x="7005357" y="1296939"/>
              <a:ext cx="1409271" cy="1477431"/>
              <a:chOff x="9624440" y="980694"/>
              <a:chExt cx="2232332" cy="2340300"/>
            </a:xfrm>
          </p:grpSpPr>
          <p:sp>
            <p:nvSpPr>
              <p:cNvPr id="539" name="Google Shape;539;p34"/>
              <p:cNvSpPr/>
              <p:nvPr/>
            </p:nvSpPr>
            <p:spPr>
              <a:xfrm flipH="1" rot="-5400000">
                <a:off x="9624440" y="1628775"/>
                <a:ext cx="252000" cy="252000"/>
              </a:xfrm>
              <a:prstGeom prst="triangle">
                <a:avLst>
                  <a:gd fmla="val 0" name="adj"/>
                </a:avLst>
              </a:prstGeom>
              <a:solidFill>
                <a:srgbClr val="8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540" name="Google Shape;540;p34"/>
              <p:cNvSpPr/>
              <p:nvPr/>
            </p:nvSpPr>
            <p:spPr>
              <a:xfrm>
                <a:off x="9624441" y="1196721"/>
                <a:ext cx="1314300" cy="432000"/>
              </a:xfrm>
              <a:prstGeom prst="rect">
                <a:avLst/>
              </a:prstGeom>
              <a:solidFill>
                <a:srgbClr val="B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ko" sz="700" u="none" cap="none" strike="noStrike">
                    <a:solidFill>
                      <a:srgbClr val="FFFFFF"/>
                    </a:solidFill>
                    <a:latin typeface="Noto Sans SemiBold"/>
                    <a:ea typeface="Noto Sans SemiBold"/>
                    <a:cs typeface="Noto Sans SemiBold"/>
                    <a:sym typeface="Noto Sans SemiBold"/>
                  </a:rPr>
                  <a:t>05. AI 배포</a:t>
                </a:r>
                <a:endParaRPr i="0" sz="700" u="none" cap="none" strike="noStrike">
                  <a:solidFill>
                    <a:srgbClr val="FFFFFF"/>
                  </a:solidFill>
                  <a:latin typeface="Noto Sans SemiBold"/>
                  <a:ea typeface="Noto Sans SemiBold"/>
                  <a:cs typeface="Noto Sans SemiBold"/>
                  <a:sym typeface="Noto Sans SemiBold"/>
                </a:endParaRPr>
              </a:p>
            </p:txBody>
          </p:sp>
          <p:sp>
            <p:nvSpPr>
              <p:cNvPr id="541" name="Google Shape;541;p34"/>
              <p:cNvSpPr/>
              <p:nvPr/>
            </p:nvSpPr>
            <p:spPr>
              <a:xfrm>
                <a:off x="9876472" y="980694"/>
                <a:ext cx="1980300" cy="2340300"/>
              </a:xfrm>
              <a:prstGeom prst="roundRect">
                <a:avLst>
                  <a:gd fmla="val 7812" name="adj"/>
                </a:avLst>
              </a:prstGeom>
              <a:solidFill>
                <a:srgbClr val="FFFFFF">
                  <a:alpha val="80000"/>
                </a:srgbClr>
              </a:solidFill>
              <a:ln cap="flat" cmpd="sng" w="38100">
                <a:solidFill>
                  <a:srgbClr val="B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45" name="Shape 545"/>
        <p:cNvGrpSpPr/>
        <p:nvPr/>
      </p:nvGrpSpPr>
      <p:grpSpPr>
        <a:xfrm>
          <a:off x="0" y="0"/>
          <a:ext cx="0" cy="0"/>
          <a:chOff x="0" y="0"/>
          <a:chExt cx="0" cy="0"/>
        </a:xfrm>
      </p:grpSpPr>
      <p:cxnSp>
        <p:nvCxnSpPr>
          <p:cNvPr id="546" name="Google Shape;546;p3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47" name="Google Shape;547;p3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48" name="Google Shape;548;p3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49" name="Google Shape;549;p35"/>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WBS</a:t>
            </a:r>
            <a:endParaRPr>
              <a:solidFill>
                <a:srgbClr val="666666"/>
              </a:solidFill>
              <a:latin typeface="Inter SemiBold"/>
              <a:ea typeface="Inter SemiBold"/>
              <a:cs typeface="Inter SemiBold"/>
              <a:sym typeface="Inter SemiBold"/>
            </a:endParaRPr>
          </a:p>
        </p:txBody>
      </p:sp>
      <p:sp>
        <p:nvSpPr>
          <p:cNvPr id="550" name="Google Shape;550;p3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page.21</a:t>
            </a:r>
            <a:endParaRPr sz="700">
              <a:latin typeface="Inter Medium"/>
              <a:ea typeface="Inter Medium"/>
              <a:cs typeface="Inter Medium"/>
              <a:sym typeface="Inter Medium"/>
            </a:endParaRPr>
          </a:p>
        </p:txBody>
      </p:sp>
      <p:sp>
        <p:nvSpPr>
          <p:cNvPr id="551" name="Google Shape;551;p35"/>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552" name="Google Shape;552;p35"/>
          <p:cNvPicPr preferRelativeResize="0"/>
          <p:nvPr/>
        </p:nvPicPr>
        <p:blipFill>
          <a:blip r:embed="rId3">
            <a:alphaModFix/>
          </a:blip>
          <a:stretch>
            <a:fillRect/>
          </a:stretch>
        </p:blipFill>
        <p:spPr>
          <a:xfrm>
            <a:off x="604975" y="868700"/>
            <a:ext cx="7934049" cy="3820775"/>
          </a:xfrm>
          <a:prstGeom prst="rect">
            <a:avLst/>
          </a:prstGeom>
          <a:noFill/>
          <a:ln>
            <a:noFill/>
          </a:ln>
        </p:spPr>
      </p:pic>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56" name="Shape 556"/>
        <p:cNvGrpSpPr/>
        <p:nvPr/>
      </p:nvGrpSpPr>
      <p:grpSpPr>
        <a:xfrm>
          <a:off x="0" y="0"/>
          <a:ext cx="0" cy="0"/>
          <a:chOff x="0" y="0"/>
          <a:chExt cx="0" cy="0"/>
        </a:xfrm>
      </p:grpSpPr>
      <p:cxnSp>
        <p:nvCxnSpPr>
          <p:cNvPr id="557" name="Google Shape;557;p36"/>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58" name="Google Shape;558;p36"/>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59" name="Google Shape;559;p36"/>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60" name="Google Shape;560;p36"/>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수집_Crawling</a:t>
            </a:r>
            <a:endParaRPr>
              <a:solidFill>
                <a:srgbClr val="666666"/>
              </a:solidFill>
              <a:latin typeface="Inter SemiBold"/>
              <a:ea typeface="Inter SemiBold"/>
              <a:cs typeface="Inter SemiBold"/>
              <a:sym typeface="Inter SemiBold"/>
            </a:endParaRPr>
          </a:p>
        </p:txBody>
      </p:sp>
      <p:sp>
        <p:nvSpPr>
          <p:cNvPr id="561" name="Google Shape;561;p3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page.22</a:t>
            </a:r>
            <a:endParaRPr sz="700">
              <a:latin typeface="Inter Medium"/>
              <a:ea typeface="Inter Medium"/>
              <a:cs typeface="Inter Medium"/>
              <a:sym typeface="Inter Medium"/>
            </a:endParaRPr>
          </a:p>
        </p:txBody>
      </p:sp>
      <p:pic>
        <p:nvPicPr>
          <p:cNvPr id="562" name="Google Shape;562;p36"/>
          <p:cNvPicPr preferRelativeResize="0"/>
          <p:nvPr/>
        </p:nvPicPr>
        <p:blipFill>
          <a:blip r:embed="rId3">
            <a:alphaModFix/>
          </a:blip>
          <a:stretch>
            <a:fillRect/>
          </a:stretch>
        </p:blipFill>
        <p:spPr>
          <a:xfrm>
            <a:off x="2517718" y="1470137"/>
            <a:ext cx="1396187" cy="2806421"/>
          </a:xfrm>
          <a:prstGeom prst="rect">
            <a:avLst/>
          </a:prstGeom>
          <a:noFill/>
          <a:ln>
            <a:noFill/>
          </a:ln>
          <a:effectLst>
            <a:outerShdw blurRad="57150" rotWithShape="0" algn="bl" dir="5400000" dist="19050">
              <a:srgbClr val="000000">
                <a:alpha val="50000"/>
              </a:srgbClr>
            </a:outerShdw>
          </a:effectLst>
        </p:spPr>
      </p:pic>
      <p:pic>
        <p:nvPicPr>
          <p:cNvPr id="563" name="Google Shape;563;p36"/>
          <p:cNvPicPr preferRelativeResize="0"/>
          <p:nvPr/>
        </p:nvPicPr>
        <p:blipFill>
          <a:blip r:embed="rId4">
            <a:alphaModFix/>
          </a:blip>
          <a:stretch>
            <a:fillRect/>
          </a:stretch>
        </p:blipFill>
        <p:spPr>
          <a:xfrm>
            <a:off x="4115950" y="1470137"/>
            <a:ext cx="1424251" cy="2806421"/>
          </a:xfrm>
          <a:prstGeom prst="rect">
            <a:avLst/>
          </a:prstGeom>
          <a:noFill/>
          <a:ln>
            <a:noFill/>
          </a:ln>
          <a:effectLst>
            <a:outerShdw blurRad="57150" rotWithShape="0" algn="bl" dir="5400000" dist="19050">
              <a:srgbClr val="000000">
                <a:alpha val="50000"/>
              </a:srgbClr>
            </a:outerShdw>
          </a:effectLst>
        </p:spPr>
      </p:pic>
      <p:pic>
        <p:nvPicPr>
          <p:cNvPr id="564" name="Google Shape;564;p36"/>
          <p:cNvPicPr preferRelativeResize="0"/>
          <p:nvPr/>
        </p:nvPicPr>
        <p:blipFill>
          <a:blip r:embed="rId5">
            <a:alphaModFix/>
          </a:blip>
          <a:stretch>
            <a:fillRect/>
          </a:stretch>
        </p:blipFill>
        <p:spPr>
          <a:xfrm>
            <a:off x="5742247" y="1470137"/>
            <a:ext cx="1410219" cy="2806420"/>
          </a:xfrm>
          <a:prstGeom prst="rect">
            <a:avLst/>
          </a:prstGeom>
          <a:noFill/>
          <a:ln>
            <a:noFill/>
          </a:ln>
          <a:effectLst>
            <a:outerShdw blurRad="57150" rotWithShape="0" algn="bl" dir="5400000" dist="19050">
              <a:srgbClr val="000000">
                <a:alpha val="50000"/>
              </a:srgbClr>
            </a:outerShdw>
          </a:effectLst>
        </p:spPr>
      </p:pic>
      <p:pic>
        <p:nvPicPr>
          <p:cNvPr id="565" name="Google Shape;565;p36"/>
          <p:cNvPicPr preferRelativeResize="0"/>
          <p:nvPr/>
        </p:nvPicPr>
        <p:blipFill>
          <a:blip r:embed="rId6">
            <a:alphaModFix/>
          </a:blip>
          <a:stretch>
            <a:fillRect/>
          </a:stretch>
        </p:blipFill>
        <p:spPr>
          <a:xfrm>
            <a:off x="7354511" y="1470135"/>
            <a:ext cx="1491289" cy="2806425"/>
          </a:xfrm>
          <a:prstGeom prst="rect">
            <a:avLst/>
          </a:prstGeom>
          <a:noFill/>
          <a:ln>
            <a:noFill/>
          </a:ln>
          <a:effectLst>
            <a:outerShdw blurRad="57150" rotWithShape="0" algn="bl" dir="5400000" dist="19050">
              <a:srgbClr val="000000">
                <a:alpha val="50000"/>
              </a:srgbClr>
            </a:outerShdw>
          </a:effectLst>
        </p:spPr>
      </p:pic>
      <p:pic>
        <p:nvPicPr>
          <p:cNvPr id="566" name="Google Shape;566;p36"/>
          <p:cNvPicPr preferRelativeResize="0"/>
          <p:nvPr/>
        </p:nvPicPr>
        <p:blipFill>
          <a:blip r:embed="rId7">
            <a:alphaModFix/>
          </a:blip>
          <a:stretch>
            <a:fillRect/>
          </a:stretch>
        </p:blipFill>
        <p:spPr>
          <a:xfrm>
            <a:off x="360650" y="1470138"/>
            <a:ext cx="1955022" cy="2806420"/>
          </a:xfrm>
          <a:prstGeom prst="rect">
            <a:avLst/>
          </a:prstGeom>
          <a:noFill/>
          <a:ln>
            <a:noFill/>
          </a:ln>
          <a:effectLst>
            <a:outerShdw blurRad="57150" rotWithShape="0" algn="bl" dir="5400000" dist="19050">
              <a:srgbClr val="000000">
                <a:alpha val="50000"/>
              </a:srgbClr>
            </a:outerShdw>
          </a:effectLst>
        </p:spPr>
      </p:pic>
      <p:sp>
        <p:nvSpPr>
          <p:cNvPr id="567" name="Google Shape;567;p36"/>
          <p:cNvSpPr/>
          <p:nvPr/>
        </p:nvSpPr>
        <p:spPr>
          <a:xfrm>
            <a:off x="360650" y="2015225"/>
            <a:ext cx="929700" cy="19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36"/>
          <p:cNvSpPr/>
          <p:nvPr/>
        </p:nvSpPr>
        <p:spPr>
          <a:xfrm>
            <a:off x="360650" y="1705125"/>
            <a:ext cx="929700" cy="19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36"/>
          <p:cNvSpPr/>
          <p:nvPr/>
        </p:nvSpPr>
        <p:spPr>
          <a:xfrm>
            <a:off x="2517725" y="3248300"/>
            <a:ext cx="1102500" cy="33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36"/>
          <p:cNvSpPr/>
          <p:nvPr/>
        </p:nvSpPr>
        <p:spPr>
          <a:xfrm>
            <a:off x="2517725" y="3994050"/>
            <a:ext cx="251100" cy="28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36"/>
          <p:cNvSpPr/>
          <p:nvPr/>
        </p:nvSpPr>
        <p:spPr>
          <a:xfrm>
            <a:off x="2517725" y="3711450"/>
            <a:ext cx="522900" cy="28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36"/>
          <p:cNvSpPr/>
          <p:nvPr/>
        </p:nvSpPr>
        <p:spPr>
          <a:xfrm>
            <a:off x="4130000" y="2048975"/>
            <a:ext cx="1396200" cy="93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36"/>
          <p:cNvSpPr/>
          <p:nvPr/>
        </p:nvSpPr>
        <p:spPr>
          <a:xfrm>
            <a:off x="4130000" y="3018100"/>
            <a:ext cx="1396200" cy="100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36"/>
          <p:cNvSpPr/>
          <p:nvPr/>
        </p:nvSpPr>
        <p:spPr>
          <a:xfrm>
            <a:off x="4130000" y="1677950"/>
            <a:ext cx="1396200" cy="19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36"/>
          <p:cNvSpPr/>
          <p:nvPr/>
        </p:nvSpPr>
        <p:spPr>
          <a:xfrm>
            <a:off x="7402050" y="2113575"/>
            <a:ext cx="1396200" cy="61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79" name="Shape 579"/>
        <p:cNvGrpSpPr/>
        <p:nvPr/>
      </p:nvGrpSpPr>
      <p:grpSpPr>
        <a:xfrm>
          <a:off x="0" y="0"/>
          <a:ext cx="0" cy="0"/>
          <a:chOff x="0" y="0"/>
          <a:chExt cx="0" cy="0"/>
        </a:xfrm>
      </p:grpSpPr>
      <p:cxnSp>
        <p:nvCxnSpPr>
          <p:cNvPr id="580" name="Google Shape;580;p3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81" name="Google Shape;581;p3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82" name="Google Shape;582;p3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83" name="Google Shape;583;p37"/>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수집 데이터 정의서</a:t>
            </a:r>
            <a:endParaRPr>
              <a:solidFill>
                <a:srgbClr val="666666"/>
              </a:solidFill>
              <a:latin typeface="Inter SemiBold"/>
              <a:ea typeface="Inter SemiBold"/>
              <a:cs typeface="Inter SemiBold"/>
              <a:sym typeface="Inter SemiBold"/>
            </a:endParaRPr>
          </a:p>
        </p:txBody>
      </p:sp>
      <p:sp>
        <p:nvSpPr>
          <p:cNvPr id="584" name="Google Shape;584;p3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page.23</a:t>
            </a:r>
            <a:endParaRPr sz="700">
              <a:latin typeface="Inter Medium"/>
              <a:ea typeface="Inter Medium"/>
              <a:cs typeface="Inter Medium"/>
              <a:sym typeface="Inter Medium"/>
            </a:endParaRPr>
          </a:p>
        </p:txBody>
      </p:sp>
      <p:sp>
        <p:nvSpPr>
          <p:cNvPr id="585" name="Google Shape;585;p37"/>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586" name="Google Shape;586;p37"/>
          <p:cNvPicPr preferRelativeResize="0"/>
          <p:nvPr/>
        </p:nvPicPr>
        <p:blipFill>
          <a:blip r:embed="rId3">
            <a:alphaModFix/>
          </a:blip>
          <a:stretch>
            <a:fillRect/>
          </a:stretch>
        </p:blipFill>
        <p:spPr>
          <a:xfrm>
            <a:off x="152400" y="1307588"/>
            <a:ext cx="8839200" cy="2942988"/>
          </a:xfrm>
          <a:prstGeom prst="rect">
            <a:avLst/>
          </a:prstGeom>
          <a:noFill/>
          <a:ln>
            <a:noFill/>
          </a:ln>
        </p:spPr>
      </p:pic>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90" name="Shape 590"/>
        <p:cNvGrpSpPr/>
        <p:nvPr/>
      </p:nvGrpSpPr>
      <p:grpSpPr>
        <a:xfrm>
          <a:off x="0" y="0"/>
          <a:ext cx="0" cy="0"/>
          <a:chOff x="0" y="0"/>
          <a:chExt cx="0" cy="0"/>
        </a:xfrm>
      </p:grpSpPr>
      <p:cxnSp>
        <p:nvCxnSpPr>
          <p:cNvPr id="591" name="Google Shape;591;p3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592" name="Google Shape;592;p3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593" name="Google Shape;593;p3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594" name="Google Shape;594;p38"/>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요구사항 정의서</a:t>
            </a:r>
            <a:endParaRPr>
              <a:solidFill>
                <a:srgbClr val="666666"/>
              </a:solidFill>
              <a:latin typeface="Inter SemiBold"/>
              <a:ea typeface="Inter SemiBold"/>
              <a:cs typeface="Inter SemiBold"/>
              <a:sym typeface="Inter SemiBold"/>
            </a:endParaRPr>
          </a:p>
        </p:txBody>
      </p:sp>
      <p:sp>
        <p:nvSpPr>
          <p:cNvPr id="595" name="Google Shape;595;p3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page.24</a:t>
            </a:r>
            <a:endParaRPr sz="700">
              <a:latin typeface="Inter Medium"/>
              <a:ea typeface="Inter Medium"/>
              <a:cs typeface="Inter Medium"/>
              <a:sym typeface="Inter Medium"/>
            </a:endParaRPr>
          </a:p>
        </p:txBody>
      </p:sp>
      <p:sp>
        <p:nvSpPr>
          <p:cNvPr id="596" name="Google Shape;596;p38"/>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597" name="Google Shape;597;p38"/>
          <p:cNvPicPr preferRelativeResize="0"/>
          <p:nvPr/>
        </p:nvPicPr>
        <p:blipFill>
          <a:blip r:embed="rId3">
            <a:alphaModFix/>
          </a:blip>
          <a:stretch>
            <a:fillRect/>
          </a:stretch>
        </p:blipFill>
        <p:spPr>
          <a:xfrm>
            <a:off x="1288850" y="711437"/>
            <a:ext cx="6764350" cy="754195"/>
          </a:xfrm>
          <a:prstGeom prst="rect">
            <a:avLst/>
          </a:prstGeom>
          <a:noFill/>
          <a:ln>
            <a:noFill/>
          </a:ln>
        </p:spPr>
      </p:pic>
      <p:pic>
        <p:nvPicPr>
          <p:cNvPr id="598" name="Google Shape;598;p38"/>
          <p:cNvPicPr preferRelativeResize="0"/>
          <p:nvPr/>
        </p:nvPicPr>
        <p:blipFill>
          <a:blip r:embed="rId4">
            <a:alphaModFix/>
          </a:blip>
          <a:stretch>
            <a:fillRect/>
          </a:stretch>
        </p:blipFill>
        <p:spPr>
          <a:xfrm>
            <a:off x="1288850" y="1465633"/>
            <a:ext cx="6764346" cy="1809287"/>
          </a:xfrm>
          <a:prstGeom prst="rect">
            <a:avLst/>
          </a:prstGeom>
          <a:noFill/>
          <a:ln>
            <a:noFill/>
          </a:ln>
        </p:spPr>
      </p:pic>
      <p:pic>
        <p:nvPicPr>
          <p:cNvPr id="599" name="Google Shape;599;p38"/>
          <p:cNvPicPr preferRelativeResize="0"/>
          <p:nvPr/>
        </p:nvPicPr>
        <p:blipFill>
          <a:blip r:embed="rId5">
            <a:alphaModFix/>
          </a:blip>
          <a:stretch>
            <a:fillRect/>
          </a:stretch>
        </p:blipFill>
        <p:spPr>
          <a:xfrm>
            <a:off x="1288850" y="3274910"/>
            <a:ext cx="6764343" cy="1571828"/>
          </a:xfrm>
          <a:prstGeom prst="rect">
            <a:avLst/>
          </a:prstGeom>
          <a:noFill/>
          <a:ln>
            <a:noFill/>
          </a:ln>
        </p:spPr>
      </p:pic>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03" name="Shape 603"/>
        <p:cNvGrpSpPr/>
        <p:nvPr/>
      </p:nvGrpSpPr>
      <p:grpSpPr>
        <a:xfrm>
          <a:off x="0" y="0"/>
          <a:ext cx="0" cy="0"/>
          <a:chOff x="0" y="0"/>
          <a:chExt cx="0" cy="0"/>
        </a:xfrm>
      </p:grpSpPr>
      <p:cxnSp>
        <p:nvCxnSpPr>
          <p:cNvPr id="604" name="Google Shape;604;p3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05" name="Google Shape;605;p3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06" name="Google Shape;606;p3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절차 및 방법 | </a:t>
            </a:r>
            <a:endParaRPr sz="2000">
              <a:solidFill>
                <a:srgbClr val="434343"/>
              </a:solidFill>
              <a:latin typeface="Inter SemiBold"/>
              <a:ea typeface="Inter SemiBold"/>
              <a:cs typeface="Inter SemiBold"/>
              <a:sym typeface="Inter SemiBold"/>
            </a:endParaRPr>
          </a:p>
        </p:txBody>
      </p:sp>
      <p:sp>
        <p:nvSpPr>
          <p:cNvPr id="607" name="Google Shape;607;p39"/>
          <p:cNvSpPr txBox="1"/>
          <p:nvPr/>
        </p:nvSpPr>
        <p:spPr>
          <a:xfrm>
            <a:off x="3620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화면설계서</a:t>
            </a:r>
            <a:endParaRPr>
              <a:solidFill>
                <a:srgbClr val="666666"/>
              </a:solidFill>
              <a:latin typeface="Inter SemiBold"/>
              <a:ea typeface="Inter SemiBold"/>
              <a:cs typeface="Inter SemiBold"/>
              <a:sym typeface="Inter SemiBold"/>
            </a:endParaRPr>
          </a:p>
        </p:txBody>
      </p:sp>
      <p:sp>
        <p:nvSpPr>
          <p:cNvPr id="608" name="Google Shape;608;p3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page.25</a:t>
            </a:r>
            <a:endParaRPr sz="700">
              <a:latin typeface="Inter Medium"/>
              <a:ea typeface="Inter Medium"/>
              <a:cs typeface="Inter Medium"/>
              <a:sym typeface="Inter Medium"/>
            </a:endParaRPr>
          </a:p>
        </p:txBody>
      </p:sp>
      <p:grpSp>
        <p:nvGrpSpPr>
          <p:cNvPr id="609" name="Google Shape;609;p39"/>
          <p:cNvGrpSpPr/>
          <p:nvPr/>
        </p:nvGrpSpPr>
        <p:grpSpPr>
          <a:xfrm>
            <a:off x="298201" y="1232382"/>
            <a:ext cx="8547640" cy="3298437"/>
            <a:chOff x="298200" y="1051772"/>
            <a:chExt cx="7992931" cy="3084381"/>
          </a:xfrm>
        </p:grpSpPr>
        <p:pic>
          <p:nvPicPr>
            <p:cNvPr id="610" name="Google Shape;610;p39"/>
            <p:cNvPicPr preferRelativeResize="0"/>
            <p:nvPr/>
          </p:nvPicPr>
          <p:blipFill>
            <a:blip r:embed="rId3">
              <a:alphaModFix/>
            </a:blip>
            <a:stretch>
              <a:fillRect/>
            </a:stretch>
          </p:blipFill>
          <p:spPr>
            <a:xfrm>
              <a:off x="298200" y="1052413"/>
              <a:ext cx="2550732" cy="1440000"/>
            </a:xfrm>
            <a:prstGeom prst="rect">
              <a:avLst/>
            </a:prstGeom>
            <a:noFill/>
            <a:ln>
              <a:noFill/>
            </a:ln>
          </p:spPr>
        </p:pic>
        <p:pic>
          <p:nvPicPr>
            <p:cNvPr id="611" name="Google Shape;611;p39"/>
            <p:cNvPicPr preferRelativeResize="0"/>
            <p:nvPr/>
          </p:nvPicPr>
          <p:blipFill>
            <a:blip r:embed="rId4">
              <a:alphaModFix/>
            </a:blip>
            <a:stretch>
              <a:fillRect/>
            </a:stretch>
          </p:blipFill>
          <p:spPr>
            <a:xfrm>
              <a:off x="298200" y="2696150"/>
              <a:ext cx="2550725" cy="1440001"/>
            </a:xfrm>
            <a:prstGeom prst="rect">
              <a:avLst/>
            </a:prstGeom>
            <a:noFill/>
            <a:ln>
              <a:noFill/>
            </a:ln>
          </p:spPr>
        </p:pic>
        <p:pic>
          <p:nvPicPr>
            <p:cNvPr id="612" name="Google Shape;612;p39"/>
            <p:cNvPicPr preferRelativeResize="0"/>
            <p:nvPr/>
          </p:nvPicPr>
          <p:blipFill>
            <a:blip r:embed="rId5">
              <a:alphaModFix/>
            </a:blip>
            <a:stretch>
              <a:fillRect/>
            </a:stretch>
          </p:blipFill>
          <p:spPr>
            <a:xfrm>
              <a:off x="3013802" y="1051772"/>
              <a:ext cx="2572527" cy="1440000"/>
            </a:xfrm>
            <a:prstGeom prst="rect">
              <a:avLst/>
            </a:prstGeom>
            <a:noFill/>
            <a:ln>
              <a:noFill/>
            </a:ln>
          </p:spPr>
        </p:pic>
        <p:pic>
          <p:nvPicPr>
            <p:cNvPr id="613" name="Google Shape;613;p39"/>
            <p:cNvPicPr preferRelativeResize="0"/>
            <p:nvPr/>
          </p:nvPicPr>
          <p:blipFill>
            <a:blip r:embed="rId6">
              <a:alphaModFix/>
            </a:blip>
            <a:stretch>
              <a:fillRect/>
            </a:stretch>
          </p:blipFill>
          <p:spPr>
            <a:xfrm>
              <a:off x="5732834" y="1051785"/>
              <a:ext cx="2558297" cy="1440000"/>
            </a:xfrm>
            <a:prstGeom prst="rect">
              <a:avLst/>
            </a:prstGeom>
            <a:noFill/>
            <a:ln>
              <a:noFill/>
            </a:ln>
          </p:spPr>
        </p:pic>
        <p:pic>
          <p:nvPicPr>
            <p:cNvPr id="614" name="Google Shape;614;p39"/>
            <p:cNvPicPr preferRelativeResize="0"/>
            <p:nvPr/>
          </p:nvPicPr>
          <p:blipFill>
            <a:blip r:embed="rId7">
              <a:alphaModFix/>
            </a:blip>
            <a:stretch>
              <a:fillRect/>
            </a:stretch>
          </p:blipFill>
          <p:spPr>
            <a:xfrm>
              <a:off x="3013794" y="2696152"/>
              <a:ext cx="2553191" cy="1440000"/>
            </a:xfrm>
            <a:prstGeom prst="rect">
              <a:avLst/>
            </a:prstGeom>
            <a:noFill/>
            <a:ln>
              <a:noFill/>
            </a:ln>
          </p:spPr>
        </p:pic>
        <p:pic>
          <p:nvPicPr>
            <p:cNvPr id="615" name="Google Shape;615;p39"/>
            <p:cNvPicPr preferRelativeResize="0"/>
            <p:nvPr/>
          </p:nvPicPr>
          <p:blipFill>
            <a:blip r:embed="rId8">
              <a:alphaModFix/>
            </a:blip>
            <a:stretch>
              <a:fillRect/>
            </a:stretch>
          </p:blipFill>
          <p:spPr>
            <a:xfrm>
              <a:off x="5731850" y="2696150"/>
              <a:ext cx="2550724" cy="1440000"/>
            </a:xfrm>
            <a:prstGeom prst="rect">
              <a:avLst/>
            </a:prstGeom>
            <a:noFill/>
            <a:ln>
              <a:noFill/>
            </a:ln>
          </p:spPr>
        </p:pic>
      </p:grpSp>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619" name="Shape 619"/>
        <p:cNvGrpSpPr/>
        <p:nvPr/>
      </p:nvGrpSpPr>
      <p:grpSpPr>
        <a:xfrm>
          <a:off x="0" y="0"/>
          <a:ext cx="0" cy="0"/>
          <a:chOff x="0" y="0"/>
          <a:chExt cx="0" cy="0"/>
        </a:xfrm>
      </p:grpSpPr>
      <p:pic>
        <p:nvPicPr>
          <p:cNvPr id="620" name="Google Shape;620;p40"/>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621" name="Google Shape;621;p40"/>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프로젝트 수행 경과</a:t>
            </a:r>
            <a:endParaRPr b="1" sz="5000">
              <a:latin typeface="Inter"/>
              <a:ea typeface="Inter"/>
              <a:cs typeface="Inter"/>
              <a:sym typeface="Inter"/>
            </a:endParaRPr>
          </a:p>
        </p:txBody>
      </p:sp>
      <p:sp>
        <p:nvSpPr>
          <p:cNvPr id="622" name="Google Shape;622;p40"/>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623" name="Google Shape;623;p4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27" name="Shape 627"/>
        <p:cNvGrpSpPr/>
        <p:nvPr/>
      </p:nvGrpSpPr>
      <p:grpSpPr>
        <a:xfrm>
          <a:off x="0" y="0"/>
          <a:ext cx="0" cy="0"/>
          <a:chOff x="0" y="0"/>
          <a:chExt cx="0" cy="0"/>
        </a:xfrm>
      </p:grpSpPr>
      <p:cxnSp>
        <p:nvCxnSpPr>
          <p:cNvPr id="628" name="Google Shape;628;p4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29" name="Google Shape;629;p4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30" name="Google Shape;630;p41"/>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31" name="Google Shape;631;p41"/>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수집</a:t>
            </a:r>
            <a:endParaRPr>
              <a:solidFill>
                <a:srgbClr val="666666"/>
              </a:solidFill>
              <a:latin typeface="Inter SemiBold"/>
              <a:ea typeface="Inter SemiBold"/>
              <a:cs typeface="Inter SemiBold"/>
              <a:sym typeface="Inter SemiBold"/>
            </a:endParaRPr>
          </a:p>
        </p:txBody>
      </p:sp>
      <p:sp>
        <p:nvSpPr>
          <p:cNvPr id="632" name="Google Shape;632;p4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page.27</a:t>
            </a:r>
            <a:endParaRPr sz="700">
              <a:latin typeface="Inter Medium"/>
              <a:ea typeface="Inter Medium"/>
              <a:cs typeface="Inter Medium"/>
              <a:sym typeface="Inter Medium"/>
            </a:endParaRPr>
          </a:p>
        </p:txBody>
      </p:sp>
      <p:pic>
        <p:nvPicPr>
          <p:cNvPr id="633" name="Google Shape;633;p41"/>
          <p:cNvPicPr preferRelativeResize="0"/>
          <p:nvPr/>
        </p:nvPicPr>
        <p:blipFill>
          <a:blip r:embed="rId3">
            <a:alphaModFix/>
          </a:blip>
          <a:stretch>
            <a:fillRect/>
          </a:stretch>
        </p:blipFill>
        <p:spPr>
          <a:xfrm>
            <a:off x="4444050" y="1183800"/>
            <a:ext cx="4401751" cy="3480149"/>
          </a:xfrm>
          <a:prstGeom prst="rect">
            <a:avLst/>
          </a:prstGeom>
          <a:noFill/>
          <a:ln>
            <a:noFill/>
          </a:ln>
        </p:spPr>
      </p:pic>
      <p:pic>
        <p:nvPicPr>
          <p:cNvPr id="634" name="Google Shape;634;p41"/>
          <p:cNvPicPr preferRelativeResize="0"/>
          <p:nvPr/>
        </p:nvPicPr>
        <p:blipFill>
          <a:blip r:embed="rId4">
            <a:alphaModFix/>
          </a:blip>
          <a:stretch>
            <a:fillRect/>
          </a:stretch>
        </p:blipFill>
        <p:spPr>
          <a:xfrm>
            <a:off x="412350" y="1366875"/>
            <a:ext cx="2092153" cy="510400"/>
          </a:xfrm>
          <a:prstGeom prst="rect">
            <a:avLst/>
          </a:prstGeom>
          <a:noFill/>
          <a:ln>
            <a:noFill/>
          </a:ln>
        </p:spPr>
      </p:pic>
      <p:sp>
        <p:nvSpPr>
          <p:cNvPr id="635" name="Google Shape;635;p41"/>
          <p:cNvSpPr txBox="1"/>
          <p:nvPr/>
        </p:nvSpPr>
        <p:spPr>
          <a:xfrm>
            <a:off x="298200" y="768000"/>
            <a:ext cx="26994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Web Crawling</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636" name="Google Shape;636;p41"/>
          <p:cNvSpPr txBox="1"/>
          <p:nvPr/>
        </p:nvSpPr>
        <p:spPr>
          <a:xfrm>
            <a:off x="398925" y="1987025"/>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a:solidFill>
                  <a:schemeClr val="dk1"/>
                </a:solidFill>
                <a:latin typeface="Montserrat"/>
                <a:ea typeface="Montserrat"/>
                <a:cs typeface="Montserrat"/>
                <a:sym typeface="Montserrat"/>
              </a:rPr>
              <a:t>voc를 분석하기 위한 데이터 수집</a:t>
            </a:r>
            <a:endParaRPr b="1">
              <a:solidFill>
                <a:schemeClr val="dk1"/>
              </a:solidFill>
              <a:latin typeface="Montserrat"/>
              <a:ea typeface="Montserrat"/>
              <a:cs typeface="Montserrat"/>
              <a:sym typeface="Montserrat"/>
            </a:endParaRPr>
          </a:p>
        </p:txBody>
      </p:sp>
      <p:sp>
        <p:nvSpPr>
          <p:cNvPr id="637" name="Google Shape;637;p41"/>
          <p:cNvSpPr txBox="1"/>
          <p:nvPr/>
        </p:nvSpPr>
        <p:spPr>
          <a:xfrm>
            <a:off x="398925" y="2455750"/>
            <a:ext cx="3895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수집대상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무신사 스탠다드,국내 spa 브랜드 3개의 카테고리(상의, 바지,아우터)의 판매량 1년 기준 상위 10개씩,  총 120개 상품의 리뷰</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selenium을 이용하여 각 상품의 리뷰마다 30개의 항목을 수집하여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총 25877개의 리뷰 데이터를 수집.</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p:txBody>
      </p:sp>
      <p:sp>
        <p:nvSpPr>
          <p:cNvPr id="638" name="Google Shape;638;p41"/>
          <p:cNvSpPr txBox="1"/>
          <p:nvPr/>
        </p:nvSpPr>
        <p:spPr>
          <a:xfrm>
            <a:off x="4444050" y="93600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Web Crawling - Selenium</a:t>
            </a:r>
            <a:r>
              <a:rPr lang="ko" sz="900">
                <a:solidFill>
                  <a:schemeClr val="dk2"/>
                </a:solidFill>
                <a:latin typeface="Noto Sans SemiBold"/>
                <a:ea typeface="Noto Sans SemiBold"/>
                <a:cs typeface="Noto Sans SemiBold"/>
                <a:sym typeface="Noto Sans SemiBold"/>
              </a:rPr>
              <a:t> 활용 사례 </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42" name="Shape 642"/>
        <p:cNvGrpSpPr/>
        <p:nvPr/>
      </p:nvGrpSpPr>
      <p:grpSpPr>
        <a:xfrm>
          <a:off x="0" y="0"/>
          <a:ext cx="0" cy="0"/>
          <a:chOff x="0" y="0"/>
          <a:chExt cx="0" cy="0"/>
        </a:xfrm>
      </p:grpSpPr>
      <p:cxnSp>
        <p:nvCxnSpPr>
          <p:cNvPr id="643" name="Google Shape;643;p4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44" name="Google Shape;644;p4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45" name="Google Shape;645;p42"/>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46" name="Google Shape;646;p42"/>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전처리</a:t>
            </a:r>
            <a:endParaRPr>
              <a:solidFill>
                <a:srgbClr val="666666"/>
              </a:solidFill>
              <a:latin typeface="Inter SemiBold"/>
              <a:ea typeface="Inter SemiBold"/>
              <a:cs typeface="Inter SemiBold"/>
              <a:sym typeface="Inter SemiBold"/>
            </a:endParaRPr>
          </a:p>
        </p:txBody>
      </p:sp>
      <p:sp>
        <p:nvSpPr>
          <p:cNvPr id="647" name="Google Shape;647;p4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page.28</a:t>
            </a:r>
            <a:endParaRPr sz="700">
              <a:latin typeface="Inter Medium"/>
              <a:ea typeface="Inter Medium"/>
              <a:cs typeface="Inter Medium"/>
              <a:sym typeface="Inter Medium"/>
            </a:endParaRPr>
          </a:p>
        </p:txBody>
      </p:sp>
      <p:pic>
        <p:nvPicPr>
          <p:cNvPr id="648" name="Google Shape;648;p42"/>
          <p:cNvPicPr preferRelativeResize="0"/>
          <p:nvPr/>
        </p:nvPicPr>
        <p:blipFill>
          <a:blip r:embed="rId3">
            <a:alphaModFix/>
          </a:blip>
          <a:stretch>
            <a:fillRect/>
          </a:stretch>
        </p:blipFill>
        <p:spPr>
          <a:xfrm>
            <a:off x="4572001" y="1395650"/>
            <a:ext cx="4108249" cy="3130100"/>
          </a:xfrm>
          <a:prstGeom prst="rect">
            <a:avLst/>
          </a:prstGeom>
          <a:noFill/>
          <a:ln>
            <a:noFill/>
          </a:ln>
        </p:spPr>
      </p:pic>
      <p:pic>
        <p:nvPicPr>
          <p:cNvPr id="649" name="Google Shape;649;p42"/>
          <p:cNvPicPr preferRelativeResize="0"/>
          <p:nvPr/>
        </p:nvPicPr>
        <p:blipFill>
          <a:blip r:embed="rId4">
            <a:alphaModFix/>
          </a:blip>
          <a:stretch>
            <a:fillRect/>
          </a:stretch>
        </p:blipFill>
        <p:spPr>
          <a:xfrm>
            <a:off x="399700" y="1280998"/>
            <a:ext cx="647325" cy="815000"/>
          </a:xfrm>
          <a:prstGeom prst="rect">
            <a:avLst/>
          </a:prstGeom>
          <a:noFill/>
          <a:ln>
            <a:noFill/>
          </a:ln>
        </p:spPr>
      </p:pic>
      <p:sp>
        <p:nvSpPr>
          <p:cNvPr id="650" name="Google Shape;650;p42"/>
          <p:cNvSpPr txBox="1"/>
          <p:nvPr/>
        </p:nvSpPr>
        <p:spPr>
          <a:xfrm>
            <a:off x="298200" y="768000"/>
            <a:ext cx="3669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a:t>
            </a:r>
            <a:r>
              <a:rPr lang="ko" sz="1800">
                <a:solidFill>
                  <a:srgbClr val="FFFFFF"/>
                </a:solidFill>
                <a:highlight>
                  <a:srgbClr val="000000"/>
                </a:highlight>
                <a:latin typeface="Noto Sans SemiBold"/>
                <a:ea typeface="Noto Sans SemiBold"/>
                <a:cs typeface="Noto Sans SemiBold"/>
                <a:sym typeface="Noto Sans SemiBold"/>
              </a:rPr>
              <a:t>리뷰 데이터 토큰화, OKT</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651" name="Google Shape;651;p42"/>
          <p:cNvSpPr txBox="1"/>
          <p:nvPr/>
        </p:nvSpPr>
        <p:spPr>
          <a:xfrm>
            <a:off x="398925" y="1987025"/>
            <a:ext cx="52545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Montserrat"/>
                <a:ea typeface="Montserrat"/>
                <a:cs typeface="Montserrat"/>
                <a:sym typeface="Montserrat"/>
              </a:rPr>
              <a:t>OKT의 </a:t>
            </a:r>
            <a:r>
              <a:rPr b="1" lang="ko">
                <a:solidFill>
                  <a:schemeClr val="dk1"/>
                </a:solidFill>
                <a:latin typeface="Montserrat"/>
                <a:ea typeface="Montserrat"/>
                <a:cs typeface="Montserrat"/>
                <a:sym typeface="Montserrat"/>
              </a:rPr>
              <a:t>KONLPY를 선택한 이유</a:t>
            </a:r>
            <a:endParaRPr b="1">
              <a:solidFill>
                <a:schemeClr val="dk1"/>
              </a:solidFill>
              <a:latin typeface="Montserrat"/>
              <a:ea typeface="Montserrat"/>
              <a:cs typeface="Montserrat"/>
              <a:sym typeface="Montserrat"/>
            </a:endParaRPr>
          </a:p>
        </p:txBody>
      </p:sp>
      <p:sp>
        <p:nvSpPr>
          <p:cNvPr id="652" name="Google Shape;652;p42"/>
          <p:cNvSpPr txBox="1"/>
          <p:nvPr/>
        </p:nvSpPr>
        <p:spPr>
          <a:xfrm>
            <a:off x="398925" y="2455750"/>
            <a:ext cx="389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 한국어 처리에 널리 사용되는 형태소 분석기</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mecab에 비해 빠른 속도</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사용자 정의 사전을 만들 수 있음</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chemeClr val="dk1"/>
                </a:solidFill>
                <a:latin typeface="Noto Sans SemiBold"/>
                <a:ea typeface="Noto Sans SemiBold"/>
                <a:cs typeface="Noto Sans SemiBold"/>
                <a:sym typeface="Noto Sans SemiBold"/>
              </a:rPr>
              <a:t>명사(nouns) 단위로 추출하여 상품의 특징을 확인하고 워드클라우드, 감정분석에 효율적으로 사용 </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900">
              <a:solidFill>
                <a:srgbClr val="434343"/>
              </a:solidFill>
              <a:latin typeface="Noto Sans SemiBold"/>
              <a:ea typeface="Noto Sans SemiBold"/>
              <a:cs typeface="Noto Sans SemiBold"/>
              <a:sym typeface="Noto Sans SemiBold"/>
            </a:endParaRPr>
          </a:p>
        </p:txBody>
      </p:sp>
      <p:sp>
        <p:nvSpPr>
          <p:cNvPr id="653" name="Google Shape;653;p42"/>
          <p:cNvSpPr txBox="1"/>
          <p:nvPr/>
        </p:nvSpPr>
        <p:spPr>
          <a:xfrm>
            <a:off x="446025" y="3744500"/>
            <a:ext cx="4200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lt1"/>
                </a:solidFill>
                <a:highlight>
                  <a:srgbClr val="BF0000"/>
                </a:highlight>
                <a:latin typeface="Noto Sans SemiBold"/>
                <a:ea typeface="Noto Sans SemiBold"/>
                <a:cs typeface="Noto Sans SemiBold"/>
                <a:sym typeface="Noto Sans SemiBold"/>
              </a:rPr>
              <a:t>01) </a:t>
            </a:r>
            <a:r>
              <a:rPr lang="ko" sz="1100">
                <a:solidFill>
                  <a:schemeClr val="lt1"/>
                </a:solidFill>
                <a:highlight>
                  <a:srgbClr val="BF0000"/>
                </a:highlight>
                <a:latin typeface="Noto Sans SemiBold"/>
                <a:ea typeface="Noto Sans SemiBold"/>
                <a:cs typeface="Noto Sans SemiBold"/>
                <a:sym typeface="Noto Sans SemiBold"/>
              </a:rPr>
              <a:t>mecab에 비해 빠른 속도</a:t>
            </a:r>
            <a:endParaRPr sz="1100">
              <a:solidFill>
                <a:schemeClr val="lt1"/>
              </a:solidFill>
              <a:highlight>
                <a:srgbClr val="BF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lt1"/>
                </a:solidFill>
                <a:highlight>
                  <a:srgbClr val="BF0000"/>
                </a:highlight>
                <a:latin typeface="Noto Sans SemiBold"/>
                <a:ea typeface="Noto Sans SemiBold"/>
                <a:cs typeface="Noto Sans SemiBold"/>
                <a:sym typeface="Noto Sans SemiBold"/>
              </a:rPr>
              <a:t>02) 사용자 정의 사전을 만들 수 있음</a:t>
            </a:r>
            <a:endParaRPr sz="1100">
              <a:solidFill>
                <a:schemeClr val="lt1"/>
              </a:solidFill>
              <a:highlight>
                <a:srgbClr val="BF0000"/>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lt1"/>
                </a:solidFill>
                <a:highlight>
                  <a:srgbClr val="BF0000"/>
                </a:highlight>
                <a:latin typeface="Noto Sans SemiBold"/>
                <a:ea typeface="Noto Sans SemiBold"/>
                <a:cs typeface="Noto Sans SemiBold"/>
                <a:sym typeface="Noto Sans SemiBold"/>
              </a:rPr>
              <a:t>03) 명사(nouns) 단위로 추출하여 상품의 특징을 확인하고 워드클라우드, 감정분석에 효율적으로 사용</a:t>
            </a:r>
            <a:endParaRPr sz="1100">
              <a:solidFill>
                <a:schemeClr val="lt1"/>
              </a:solidFill>
              <a:highlight>
                <a:srgbClr val="BF0000"/>
              </a:highlight>
              <a:latin typeface="Noto Sans SemiBold"/>
              <a:ea typeface="Noto Sans SemiBold"/>
              <a:cs typeface="Noto Sans SemiBold"/>
              <a:sym typeface="Noto Sans SemiBold"/>
            </a:endParaRPr>
          </a:p>
        </p:txBody>
      </p:sp>
      <p:sp>
        <p:nvSpPr>
          <p:cNvPr id="654" name="Google Shape;654;p42"/>
          <p:cNvSpPr txBox="1"/>
          <p:nvPr/>
        </p:nvSpPr>
        <p:spPr>
          <a:xfrm>
            <a:off x="4572000" y="112475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성능 비교</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105" name="Shape 105"/>
        <p:cNvGrpSpPr/>
        <p:nvPr/>
      </p:nvGrpSpPr>
      <p:grpSpPr>
        <a:xfrm>
          <a:off x="0" y="0"/>
          <a:ext cx="0" cy="0"/>
          <a:chOff x="0" y="0"/>
          <a:chExt cx="0" cy="0"/>
        </a:xfrm>
      </p:grpSpPr>
      <p:pic>
        <p:nvPicPr>
          <p:cNvPr id="106" name="Google Shape;106;p16"/>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107" name="Google Shape;107;p16"/>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프로젝트 개요</a:t>
            </a:r>
            <a:endParaRPr b="1" sz="5000">
              <a:latin typeface="Inter"/>
              <a:ea typeface="Inter"/>
              <a:cs typeface="Inter"/>
              <a:sym typeface="Inter"/>
            </a:endParaRPr>
          </a:p>
        </p:txBody>
      </p:sp>
      <p:sp>
        <p:nvSpPr>
          <p:cNvPr id="108" name="Google Shape;108;p16"/>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109" name="Google Shape;109;p1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58" name="Shape 658"/>
        <p:cNvGrpSpPr/>
        <p:nvPr/>
      </p:nvGrpSpPr>
      <p:grpSpPr>
        <a:xfrm>
          <a:off x="0" y="0"/>
          <a:ext cx="0" cy="0"/>
          <a:chOff x="0" y="0"/>
          <a:chExt cx="0" cy="0"/>
        </a:xfrm>
      </p:grpSpPr>
      <p:cxnSp>
        <p:nvCxnSpPr>
          <p:cNvPr id="659" name="Google Shape;659;p4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60" name="Google Shape;660;p4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61" name="Google Shape;661;p4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62" name="Google Shape;662;p43"/>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데이터 전처리</a:t>
            </a:r>
            <a:endParaRPr>
              <a:solidFill>
                <a:srgbClr val="666666"/>
              </a:solidFill>
              <a:latin typeface="Inter SemiBold"/>
              <a:ea typeface="Inter SemiBold"/>
              <a:cs typeface="Inter SemiBold"/>
              <a:sym typeface="Inter SemiBold"/>
            </a:endParaRPr>
          </a:p>
        </p:txBody>
      </p:sp>
      <p:sp>
        <p:nvSpPr>
          <p:cNvPr id="663" name="Google Shape;663;p4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page.29</a:t>
            </a:r>
            <a:endParaRPr sz="700">
              <a:latin typeface="Inter Medium"/>
              <a:ea typeface="Inter Medium"/>
              <a:cs typeface="Inter Medium"/>
              <a:sym typeface="Inter Medium"/>
            </a:endParaRPr>
          </a:p>
        </p:txBody>
      </p:sp>
      <p:pic>
        <p:nvPicPr>
          <p:cNvPr id="664" name="Google Shape;664;p43"/>
          <p:cNvPicPr preferRelativeResize="0"/>
          <p:nvPr/>
        </p:nvPicPr>
        <p:blipFill>
          <a:blip r:embed="rId3">
            <a:alphaModFix/>
          </a:blip>
          <a:stretch>
            <a:fillRect/>
          </a:stretch>
        </p:blipFill>
        <p:spPr>
          <a:xfrm>
            <a:off x="398925" y="3180276"/>
            <a:ext cx="8446875" cy="1181086"/>
          </a:xfrm>
          <a:prstGeom prst="rect">
            <a:avLst/>
          </a:prstGeom>
          <a:noFill/>
          <a:ln>
            <a:noFill/>
          </a:ln>
        </p:spPr>
      </p:pic>
      <p:sp>
        <p:nvSpPr>
          <p:cNvPr id="665" name="Google Shape;665;p43"/>
          <p:cNvSpPr txBox="1"/>
          <p:nvPr/>
        </p:nvSpPr>
        <p:spPr>
          <a:xfrm>
            <a:off x="298200" y="768000"/>
            <a:ext cx="4824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03| STOPWORDS, 사용자 단어 사전 활용</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666" name="Google Shape;666;p43"/>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유의미한 단어 토큰을 선별하고 분석의 정확도를 높이기 위해 사용</a:t>
            </a:r>
            <a:endParaRPr>
              <a:solidFill>
                <a:schemeClr val="dk1"/>
              </a:solidFill>
              <a:latin typeface="Noto Sans SemiBold"/>
              <a:ea typeface="Noto Sans SemiBold"/>
              <a:cs typeface="Noto Sans SemiBold"/>
              <a:sym typeface="Noto Sans SemiBold"/>
            </a:endParaRPr>
          </a:p>
        </p:txBody>
      </p:sp>
      <p:sp>
        <p:nvSpPr>
          <p:cNvPr id="667" name="Google Shape;667;p43"/>
          <p:cNvSpPr txBox="1"/>
          <p:nvPr/>
        </p:nvSpPr>
        <p:spPr>
          <a:xfrm>
            <a:off x="398925" y="1788025"/>
            <a:ext cx="6249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01)</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불용어(stopwords 코드 캡처)는 한글자 단어, ‘정말’,’너무’와 같은 단어들은 제외</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02)</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사용자 정의 사전에서 ‘무신사’,’레이어드’,’무탠다드’와 같은 신조어들을 추가</a:t>
            </a:r>
            <a:endParaRPr sz="1100">
              <a:solidFill>
                <a:srgbClr val="434343"/>
              </a:solidFill>
              <a:latin typeface="Noto Sans SemiBold"/>
              <a:ea typeface="Noto Sans SemiBold"/>
              <a:cs typeface="Noto Sans SemiBold"/>
              <a:sym typeface="Noto Sans SemiBold"/>
            </a:endParaRPr>
          </a:p>
        </p:txBody>
      </p:sp>
      <p:sp>
        <p:nvSpPr>
          <p:cNvPr id="668" name="Google Shape;668;p43"/>
          <p:cNvSpPr txBox="1"/>
          <p:nvPr/>
        </p:nvSpPr>
        <p:spPr>
          <a:xfrm>
            <a:off x="398925" y="2909375"/>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STOPWORDS</a:t>
            </a:r>
            <a:r>
              <a:rPr lang="ko" sz="900">
                <a:solidFill>
                  <a:schemeClr val="dk2"/>
                </a:solidFill>
                <a:latin typeface="Noto Sans SemiBold"/>
                <a:ea typeface="Noto Sans SemiBold"/>
                <a:cs typeface="Noto Sans SemiBold"/>
                <a:sym typeface="Noto Sans SemiBold"/>
              </a:rPr>
              <a:t> 활용 사례 </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72" name="Shape 672"/>
        <p:cNvGrpSpPr/>
        <p:nvPr/>
      </p:nvGrpSpPr>
      <p:grpSpPr>
        <a:xfrm>
          <a:off x="0" y="0"/>
          <a:ext cx="0" cy="0"/>
          <a:chOff x="0" y="0"/>
          <a:chExt cx="0" cy="0"/>
        </a:xfrm>
      </p:grpSpPr>
      <p:cxnSp>
        <p:nvCxnSpPr>
          <p:cNvPr id="673" name="Google Shape;673;p4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74" name="Google Shape;674;p4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75" name="Google Shape;675;p44"/>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76" name="Google Shape;676;p44"/>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워드클라우드 - 탐색적 분석</a:t>
            </a:r>
            <a:endParaRPr>
              <a:solidFill>
                <a:srgbClr val="666666"/>
              </a:solidFill>
              <a:latin typeface="Inter SemiBold"/>
              <a:ea typeface="Inter SemiBold"/>
              <a:cs typeface="Inter SemiBold"/>
              <a:sym typeface="Inter SemiBold"/>
            </a:endParaRPr>
          </a:p>
        </p:txBody>
      </p:sp>
      <p:sp>
        <p:nvSpPr>
          <p:cNvPr id="677" name="Google Shape;677;p4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page.30</a:t>
            </a:r>
            <a:endParaRPr sz="700">
              <a:latin typeface="Inter Medium"/>
              <a:ea typeface="Inter Medium"/>
              <a:cs typeface="Inter Medium"/>
              <a:sym typeface="Inter Medium"/>
            </a:endParaRPr>
          </a:p>
        </p:txBody>
      </p:sp>
      <p:sp>
        <p:nvSpPr>
          <p:cNvPr id="678" name="Google Shape;678;p44"/>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04 | 토큰화한 단어, 워드클라우드 활용하여 비교 분석</a:t>
            </a:r>
            <a:endParaRPr sz="1800">
              <a:solidFill>
                <a:srgbClr val="FFFFFF"/>
              </a:solidFill>
              <a:highlight>
                <a:srgbClr val="000000"/>
              </a:highlight>
              <a:latin typeface="Noto Sans SemiBold"/>
              <a:ea typeface="Noto Sans SemiBold"/>
              <a:cs typeface="Noto Sans SemiBold"/>
              <a:sym typeface="Noto Sans SemiBold"/>
            </a:endParaRPr>
          </a:p>
        </p:txBody>
      </p:sp>
      <p:pic>
        <p:nvPicPr>
          <p:cNvPr id="679" name="Google Shape;679;p44"/>
          <p:cNvPicPr preferRelativeResize="0"/>
          <p:nvPr/>
        </p:nvPicPr>
        <p:blipFill>
          <a:blip r:embed="rId3">
            <a:alphaModFix/>
          </a:blip>
          <a:stretch>
            <a:fillRect/>
          </a:stretch>
        </p:blipFill>
        <p:spPr>
          <a:xfrm>
            <a:off x="398925" y="2830592"/>
            <a:ext cx="1956923" cy="1440000"/>
          </a:xfrm>
          <a:prstGeom prst="rect">
            <a:avLst/>
          </a:prstGeom>
          <a:noFill/>
          <a:ln>
            <a:noFill/>
          </a:ln>
        </p:spPr>
      </p:pic>
      <p:pic>
        <p:nvPicPr>
          <p:cNvPr id="680" name="Google Shape;680;p44"/>
          <p:cNvPicPr preferRelativeResize="0"/>
          <p:nvPr/>
        </p:nvPicPr>
        <p:blipFill>
          <a:blip r:embed="rId4">
            <a:alphaModFix/>
          </a:blip>
          <a:stretch>
            <a:fillRect/>
          </a:stretch>
        </p:blipFill>
        <p:spPr>
          <a:xfrm>
            <a:off x="6845375" y="2788725"/>
            <a:ext cx="2000432" cy="1440000"/>
          </a:xfrm>
          <a:prstGeom prst="rect">
            <a:avLst/>
          </a:prstGeom>
          <a:noFill/>
          <a:ln>
            <a:noFill/>
          </a:ln>
        </p:spPr>
      </p:pic>
      <p:sp>
        <p:nvSpPr>
          <p:cNvPr id="681" name="Google Shape;681;p44"/>
          <p:cNvSpPr txBox="1"/>
          <p:nvPr/>
        </p:nvSpPr>
        <p:spPr>
          <a:xfrm>
            <a:off x="398925" y="1536763"/>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워드클라우드는 비교 분석의 시각화를 위해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브랜드-카테고리별로 묶어 월별로 생성 </a:t>
            </a:r>
            <a:endParaRPr>
              <a:solidFill>
                <a:schemeClr val="dk1"/>
              </a:solidFill>
              <a:latin typeface="Noto Sans SemiBold"/>
              <a:ea typeface="Noto Sans SemiBold"/>
              <a:cs typeface="Noto Sans SemiBold"/>
              <a:sym typeface="Noto Sans SemiBold"/>
            </a:endParaRPr>
          </a:p>
        </p:txBody>
      </p:sp>
      <p:pic>
        <p:nvPicPr>
          <p:cNvPr id="682" name="Google Shape;682;p44"/>
          <p:cNvPicPr preferRelativeResize="0"/>
          <p:nvPr/>
        </p:nvPicPr>
        <p:blipFill>
          <a:blip r:embed="rId5">
            <a:alphaModFix/>
          </a:blip>
          <a:stretch>
            <a:fillRect/>
          </a:stretch>
        </p:blipFill>
        <p:spPr>
          <a:xfrm>
            <a:off x="2477275" y="2830575"/>
            <a:ext cx="1966096" cy="1440000"/>
          </a:xfrm>
          <a:prstGeom prst="rect">
            <a:avLst/>
          </a:prstGeom>
          <a:noFill/>
          <a:ln>
            <a:noFill/>
          </a:ln>
        </p:spPr>
      </p:pic>
      <p:pic>
        <p:nvPicPr>
          <p:cNvPr id="683" name="Google Shape;683;p44"/>
          <p:cNvPicPr preferRelativeResize="0"/>
          <p:nvPr/>
        </p:nvPicPr>
        <p:blipFill>
          <a:blip r:embed="rId6">
            <a:alphaModFix/>
          </a:blip>
          <a:stretch>
            <a:fillRect/>
          </a:stretch>
        </p:blipFill>
        <p:spPr>
          <a:xfrm>
            <a:off x="4808000" y="2830587"/>
            <a:ext cx="1917019" cy="1440000"/>
          </a:xfrm>
          <a:prstGeom prst="rect">
            <a:avLst/>
          </a:prstGeom>
          <a:noFill/>
          <a:ln>
            <a:noFill/>
          </a:ln>
        </p:spPr>
      </p:pic>
      <p:sp>
        <p:nvSpPr>
          <p:cNvPr id="684" name="Google Shape;684;p44"/>
          <p:cNvSpPr txBox="1"/>
          <p:nvPr/>
        </p:nvSpPr>
        <p:spPr>
          <a:xfrm>
            <a:off x="398925" y="257175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무신사 스탠다드 wordclouds</a:t>
            </a:r>
            <a:endParaRPr sz="900">
              <a:solidFill>
                <a:schemeClr val="dk2"/>
              </a:solidFill>
              <a:latin typeface="Noto Sans SemiBold"/>
              <a:ea typeface="Noto Sans SemiBold"/>
              <a:cs typeface="Noto Sans SemiBold"/>
              <a:sym typeface="Noto Sans SemiBold"/>
            </a:endParaRPr>
          </a:p>
        </p:txBody>
      </p:sp>
      <p:sp>
        <p:nvSpPr>
          <p:cNvPr id="685" name="Google Shape;685;p44"/>
          <p:cNvSpPr txBox="1"/>
          <p:nvPr/>
        </p:nvSpPr>
        <p:spPr>
          <a:xfrm>
            <a:off x="4808000" y="2571750"/>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SPA 브랜드 </a:t>
            </a:r>
            <a:r>
              <a:rPr lang="ko" sz="900">
                <a:solidFill>
                  <a:schemeClr val="dk2"/>
                </a:solidFill>
                <a:latin typeface="Noto Sans SemiBold"/>
                <a:ea typeface="Noto Sans SemiBold"/>
                <a:cs typeface="Noto Sans SemiBold"/>
                <a:sym typeface="Noto Sans SemiBold"/>
              </a:rPr>
              <a:t>wordclouds</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89" name="Shape 689"/>
        <p:cNvGrpSpPr/>
        <p:nvPr/>
      </p:nvGrpSpPr>
      <p:grpSpPr>
        <a:xfrm>
          <a:off x="0" y="0"/>
          <a:ext cx="0" cy="0"/>
          <a:chOff x="0" y="0"/>
          <a:chExt cx="0" cy="0"/>
        </a:xfrm>
      </p:grpSpPr>
      <p:cxnSp>
        <p:nvCxnSpPr>
          <p:cNvPr id="690" name="Google Shape;690;p4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691" name="Google Shape;691;p4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692" name="Google Shape;692;p4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693" name="Google Shape;693;p45"/>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694" name="Google Shape;694;p4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page.31</a:t>
            </a:r>
            <a:endParaRPr sz="700">
              <a:latin typeface="Inter Medium"/>
              <a:ea typeface="Inter Medium"/>
              <a:cs typeface="Inter Medium"/>
              <a:sym typeface="Inter Medium"/>
            </a:endParaRPr>
          </a:p>
        </p:txBody>
      </p:sp>
      <p:pic>
        <p:nvPicPr>
          <p:cNvPr id="695" name="Google Shape;695;p45"/>
          <p:cNvPicPr preferRelativeResize="0"/>
          <p:nvPr/>
        </p:nvPicPr>
        <p:blipFill>
          <a:blip r:embed="rId3">
            <a:alphaModFix/>
          </a:blip>
          <a:stretch>
            <a:fillRect/>
          </a:stretch>
        </p:blipFill>
        <p:spPr>
          <a:xfrm>
            <a:off x="4943575" y="1816613"/>
            <a:ext cx="3112700" cy="1576700"/>
          </a:xfrm>
          <a:prstGeom prst="rect">
            <a:avLst/>
          </a:prstGeom>
          <a:noFill/>
          <a:ln>
            <a:noFill/>
          </a:ln>
        </p:spPr>
      </p:pic>
      <p:pic>
        <p:nvPicPr>
          <p:cNvPr id="696" name="Google Shape;696;p45"/>
          <p:cNvPicPr preferRelativeResize="0"/>
          <p:nvPr/>
        </p:nvPicPr>
        <p:blipFill>
          <a:blip r:embed="rId4">
            <a:alphaModFix/>
          </a:blip>
          <a:stretch>
            <a:fillRect/>
          </a:stretch>
        </p:blipFill>
        <p:spPr>
          <a:xfrm>
            <a:off x="2673140" y="3204427"/>
            <a:ext cx="3349375" cy="1238075"/>
          </a:xfrm>
          <a:prstGeom prst="rect">
            <a:avLst/>
          </a:prstGeom>
          <a:noFill/>
          <a:ln>
            <a:noFill/>
          </a:ln>
        </p:spPr>
      </p:pic>
      <p:pic>
        <p:nvPicPr>
          <p:cNvPr id="697" name="Google Shape;697;p45"/>
          <p:cNvPicPr preferRelativeResize="0"/>
          <p:nvPr/>
        </p:nvPicPr>
        <p:blipFill>
          <a:blip r:embed="rId5">
            <a:alphaModFix/>
          </a:blip>
          <a:stretch>
            <a:fillRect/>
          </a:stretch>
        </p:blipFill>
        <p:spPr>
          <a:xfrm>
            <a:off x="681124" y="1816625"/>
            <a:ext cx="3497849" cy="1182850"/>
          </a:xfrm>
          <a:prstGeom prst="rect">
            <a:avLst/>
          </a:prstGeom>
          <a:noFill/>
          <a:ln>
            <a:noFill/>
          </a:ln>
        </p:spPr>
      </p:pic>
      <p:sp>
        <p:nvSpPr>
          <p:cNvPr id="698" name="Google Shape;698;p45"/>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05 | 감정 분석 모델 비교 _ LSTM, BERT, PORORO</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02" name="Shape 702"/>
        <p:cNvGrpSpPr/>
        <p:nvPr/>
      </p:nvGrpSpPr>
      <p:grpSpPr>
        <a:xfrm>
          <a:off x="0" y="0"/>
          <a:ext cx="0" cy="0"/>
          <a:chOff x="0" y="0"/>
          <a:chExt cx="0" cy="0"/>
        </a:xfrm>
      </p:grpSpPr>
      <p:pic>
        <p:nvPicPr>
          <p:cNvPr id="703" name="Google Shape;703;p46"/>
          <p:cNvPicPr preferRelativeResize="0"/>
          <p:nvPr/>
        </p:nvPicPr>
        <p:blipFill>
          <a:blip r:embed="rId3">
            <a:alphaModFix/>
          </a:blip>
          <a:stretch>
            <a:fillRect/>
          </a:stretch>
        </p:blipFill>
        <p:spPr>
          <a:xfrm>
            <a:off x="4356075" y="2296051"/>
            <a:ext cx="4215500" cy="2519200"/>
          </a:xfrm>
          <a:prstGeom prst="rect">
            <a:avLst/>
          </a:prstGeom>
          <a:noFill/>
          <a:ln>
            <a:noFill/>
          </a:ln>
        </p:spPr>
      </p:pic>
      <p:cxnSp>
        <p:nvCxnSpPr>
          <p:cNvPr id="704" name="Google Shape;704;p46"/>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05" name="Google Shape;705;p46"/>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06" name="Google Shape;706;p46"/>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07" name="Google Shape;707;p46"/>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08" name="Google Shape;708;p4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page.32</a:t>
            </a:r>
            <a:endParaRPr sz="700">
              <a:latin typeface="Inter Medium"/>
              <a:ea typeface="Inter Medium"/>
              <a:cs typeface="Inter Medium"/>
              <a:sym typeface="Inter Medium"/>
            </a:endParaRPr>
          </a:p>
        </p:txBody>
      </p:sp>
      <p:sp>
        <p:nvSpPr>
          <p:cNvPr id="709" name="Google Shape;709;p46"/>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06 | 감정 분석 _ LSTM</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10" name="Google Shape;710;p46"/>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LSTM (Long Short-Term Memory)</a:t>
            </a:r>
            <a:endParaRPr>
              <a:solidFill>
                <a:schemeClr val="dk1"/>
              </a:solidFill>
              <a:latin typeface="Noto Sans SemiBold"/>
              <a:ea typeface="Noto Sans SemiBold"/>
              <a:cs typeface="Noto Sans SemiBold"/>
              <a:sym typeface="Noto Sans SemiBold"/>
            </a:endParaRPr>
          </a:p>
        </p:txBody>
      </p:sp>
      <p:sp>
        <p:nvSpPr>
          <p:cNvPr id="711" name="Google Shape;711;p46"/>
          <p:cNvSpPr txBox="1"/>
          <p:nvPr/>
        </p:nvSpPr>
        <p:spPr>
          <a:xfrm>
            <a:off x="398925" y="1788025"/>
            <a:ext cx="6249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a:t>
            </a:r>
            <a:r>
              <a:rPr lang="ko" sz="1100">
                <a:solidFill>
                  <a:schemeClr val="dk1"/>
                </a:solidFill>
                <a:latin typeface="Noto Sans SemiBold"/>
                <a:ea typeface="Noto Sans SemiBold"/>
                <a:cs typeface="Noto Sans SemiBold"/>
                <a:sym typeface="Noto Sans SemiBold"/>
              </a:rPr>
              <a:t>순환 신경망(RNN)의 한 종류로, 시퀀스 데이터를 처리하는 데 매우 효과적</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기울기 소실이라는 RNN의 한계점을 해결</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자연어 처리, 음성인식</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시계열 데이터 예측 등에 활용</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15" name="Shape 715"/>
        <p:cNvGrpSpPr/>
        <p:nvPr/>
      </p:nvGrpSpPr>
      <p:grpSpPr>
        <a:xfrm>
          <a:off x="0" y="0"/>
          <a:ext cx="0" cy="0"/>
          <a:chOff x="0" y="0"/>
          <a:chExt cx="0" cy="0"/>
        </a:xfrm>
      </p:grpSpPr>
      <p:cxnSp>
        <p:nvCxnSpPr>
          <p:cNvPr id="716" name="Google Shape;716;p4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17" name="Google Shape;717;p4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18" name="Google Shape;718;p4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19" name="Google Shape;719;p47"/>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20" name="Google Shape;720;p4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page.33</a:t>
            </a:r>
            <a:endParaRPr sz="700">
              <a:latin typeface="Inter Medium"/>
              <a:ea typeface="Inter Medium"/>
              <a:cs typeface="Inter Medium"/>
              <a:sym typeface="Inter Medium"/>
            </a:endParaRPr>
          </a:p>
        </p:txBody>
      </p:sp>
      <p:pic>
        <p:nvPicPr>
          <p:cNvPr id="721" name="Google Shape;721;p47"/>
          <p:cNvPicPr preferRelativeResize="0"/>
          <p:nvPr/>
        </p:nvPicPr>
        <p:blipFill>
          <a:blip r:embed="rId3">
            <a:alphaModFix/>
          </a:blip>
          <a:stretch>
            <a:fillRect/>
          </a:stretch>
        </p:blipFill>
        <p:spPr>
          <a:xfrm>
            <a:off x="4234063" y="3038688"/>
            <a:ext cx="4337513" cy="1603338"/>
          </a:xfrm>
          <a:prstGeom prst="rect">
            <a:avLst/>
          </a:prstGeom>
          <a:noFill/>
          <a:ln>
            <a:noFill/>
          </a:ln>
        </p:spPr>
      </p:pic>
      <p:sp>
        <p:nvSpPr>
          <p:cNvPr id="722" name="Google Shape;722;p47"/>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07 | 감정 분석 _ BERT</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23" name="Google Shape;723;p47"/>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BERT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(Bidirectional Encoder Representations from Transformers)</a:t>
            </a:r>
            <a:endParaRPr>
              <a:solidFill>
                <a:schemeClr val="dk1"/>
              </a:solidFill>
              <a:latin typeface="Noto Sans SemiBold"/>
              <a:ea typeface="Noto Sans SemiBold"/>
              <a:cs typeface="Noto Sans SemiBold"/>
              <a:sym typeface="Noto Sans SemiBold"/>
            </a:endParaRPr>
          </a:p>
        </p:txBody>
      </p:sp>
      <p:sp>
        <p:nvSpPr>
          <p:cNvPr id="724" name="Google Shape;724;p47"/>
          <p:cNvSpPr txBox="1"/>
          <p:nvPr/>
        </p:nvSpPr>
        <p:spPr>
          <a:xfrm>
            <a:off x="398925" y="1893425"/>
            <a:ext cx="6249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-Transformer 기반의 사전 학습 언어 모델로</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문맥을 양방향으로 이해함.</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-비지도 학습을 통해 대량의 텍스트 데이터를 학습.</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-자연어 이해, 질문 답변 시스템, 감정 분석에 활용.</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28" name="Shape 728"/>
        <p:cNvGrpSpPr/>
        <p:nvPr/>
      </p:nvGrpSpPr>
      <p:grpSpPr>
        <a:xfrm>
          <a:off x="0" y="0"/>
          <a:ext cx="0" cy="0"/>
          <a:chOff x="0" y="0"/>
          <a:chExt cx="0" cy="0"/>
        </a:xfrm>
      </p:grpSpPr>
      <p:cxnSp>
        <p:nvCxnSpPr>
          <p:cNvPr id="729" name="Google Shape;729;p4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30" name="Google Shape;730;p4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31" name="Google Shape;731;p4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32" name="Google Shape;732;p48"/>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&amp; 토픽 분석</a:t>
            </a:r>
            <a:endParaRPr>
              <a:solidFill>
                <a:srgbClr val="666666"/>
              </a:solidFill>
              <a:latin typeface="Inter SemiBold"/>
              <a:ea typeface="Inter SemiBold"/>
              <a:cs typeface="Inter SemiBold"/>
              <a:sym typeface="Inter SemiBold"/>
            </a:endParaRPr>
          </a:p>
        </p:txBody>
      </p:sp>
      <p:sp>
        <p:nvSpPr>
          <p:cNvPr id="733" name="Google Shape;733;p4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page.34</a:t>
            </a:r>
            <a:endParaRPr sz="700">
              <a:latin typeface="Inter Medium"/>
              <a:ea typeface="Inter Medium"/>
              <a:cs typeface="Inter Medium"/>
              <a:sym typeface="Inter Medium"/>
            </a:endParaRPr>
          </a:p>
        </p:txBody>
      </p:sp>
      <p:pic>
        <p:nvPicPr>
          <p:cNvPr id="734" name="Google Shape;734;p48"/>
          <p:cNvPicPr preferRelativeResize="0"/>
          <p:nvPr/>
        </p:nvPicPr>
        <p:blipFill>
          <a:blip r:embed="rId3">
            <a:alphaModFix/>
          </a:blip>
          <a:stretch>
            <a:fillRect/>
          </a:stretch>
        </p:blipFill>
        <p:spPr>
          <a:xfrm>
            <a:off x="3566823" y="2994150"/>
            <a:ext cx="5004749" cy="1692425"/>
          </a:xfrm>
          <a:prstGeom prst="rect">
            <a:avLst/>
          </a:prstGeom>
          <a:noFill/>
          <a:ln>
            <a:noFill/>
          </a:ln>
        </p:spPr>
      </p:pic>
      <p:sp>
        <p:nvSpPr>
          <p:cNvPr id="735" name="Google Shape;735;p48"/>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08 | 감정 &amp; 토픽 분석 _ kakao brain / pororo</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36" name="Google Shape;736;p48"/>
          <p:cNvSpPr txBox="1"/>
          <p:nvPr/>
        </p:nvSpPr>
        <p:spPr>
          <a:xfrm>
            <a:off x="398925" y="1319300"/>
            <a:ext cx="57081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kakao brain</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/PORORO</a:t>
            </a:r>
            <a:endParaRPr>
              <a:solidFill>
                <a:schemeClr val="dk1"/>
              </a:solidFill>
              <a:latin typeface="Noto Sans SemiBold"/>
              <a:ea typeface="Noto Sans SemiBold"/>
              <a:cs typeface="Noto Sans SemiBold"/>
              <a:sym typeface="Noto Sans SemiBold"/>
            </a:endParaRPr>
          </a:p>
        </p:txBody>
      </p:sp>
      <p:sp>
        <p:nvSpPr>
          <p:cNvPr id="737" name="Google Shape;737;p48"/>
          <p:cNvSpPr txBox="1"/>
          <p:nvPr/>
        </p:nvSpPr>
        <p:spPr>
          <a:xfrm>
            <a:off x="398925" y="1893425"/>
            <a:ext cx="624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한국어 자연어 처리(NLP)를 위한 오픈소스 라이브러리</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영어, 한국어, 중국어, 일본어의 언어 모델 제공</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chemeClr val="dk1"/>
                </a:solidFill>
                <a:latin typeface="Noto Sans SemiBold"/>
                <a:ea typeface="Noto Sans SemiBold"/>
                <a:cs typeface="Noto Sans SemiBold"/>
                <a:sym typeface="Noto Sans SemiBold"/>
              </a:rPr>
              <a:t>- 사전 학습되어 있는 한국어 처리에 특화되어 있는 모델</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41" name="Shape 741"/>
        <p:cNvGrpSpPr/>
        <p:nvPr/>
      </p:nvGrpSpPr>
      <p:grpSpPr>
        <a:xfrm>
          <a:off x="0" y="0"/>
          <a:ext cx="0" cy="0"/>
          <a:chOff x="0" y="0"/>
          <a:chExt cx="0" cy="0"/>
        </a:xfrm>
      </p:grpSpPr>
      <p:cxnSp>
        <p:nvCxnSpPr>
          <p:cNvPr id="742" name="Google Shape;742;p4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43" name="Google Shape;743;p4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44" name="Google Shape;744;p4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45" name="Google Shape;745;p49"/>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감성분석 결과</a:t>
            </a:r>
            <a:endParaRPr>
              <a:solidFill>
                <a:srgbClr val="666666"/>
              </a:solidFill>
              <a:latin typeface="Inter SemiBold"/>
              <a:ea typeface="Inter SemiBold"/>
              <a:cs typeface="Inter SemiBold"/>
              <a:sym typeface="Inter SemiBold"/>
            </a:endParaRPr>
          </a:p>
        </p:txBody>
      </p:sp>
      <p:sp>
        <p:nvSpPr>
          <p:cNvPr id="746" name="Google Shape;746;p4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page.35</a:t>
            </a:r>
            <a:endParaRPr sz="700">
              <a:latin typeface="Inter Medium"/>
              <a:ea typeface="Inter Medium"/>
              <a:cs typeface="Inter Medium"/>
              <a:sym typeface="Inter Medium"/>
            </a:endParaRPr>
          </a:p>
        </p:txBody>
      </p:sp>
      <p:graphicFrame>
        <p:nvGraphicFramePr>
          <p:cNvPr id="747" name="Google Shape;747;p49"/>
          <p:cNvGraphicFramePr/>
          <p:nvPr/>
        </p:nvGraphicFramePr>
        <p:xfrm>
          <a:off x="3502650" y="2470588"/>
          <a:ext cx="3000000" cy="3000000"/>
        </p:xfrm>
        <a:graphic>
          <a:graphicData uri="http://schemas.openxmlformats.org/drawingml/2006/table">
            <a:tbl>
              <a:tblPr>
                <a:noFill/>
                <a:tableStyleId>{71118640-C4F0-4D73-8031-3214CDC5EEEF}</a:tableStyleId>
              </a:tblPr>
              <a:tblGrid>
                <a:gridCol w="1781050"/>
                <a:gridCol w="1781050"/>
                <a:gridCol w="1781050"/>
              </a:tblGrid>
              <a:tr h="326275">
                <a:tc>
                  <a:txBody>
                    <a:bodyPr/>
                    <a:lstStyle/>
                    <a:p>
                      <a:pPr indent="0" lvl="0" marL="0" marR="0" rtl="0" algn="ctr">
                        <a:lnSpc>
                          <a:spcPct val="100000"/>
                        </a:lnSpc>
                        <a:spcBef>
                          <a:spcPts val="0"/>
                        </a:spcBef>
                        <a:spcAft>
                          <a:spcPts val="0"/>
                        </a:spcAft>
                        <a:buNone/>
                      </a:pPr>
                      <a:r>
                        <a:t/>
                      </a:r>
                      <a:endParaRPr sz="1500"/>
                    </a:p>
                  </a:txBody>
                  <a:tcPr marT="63500" marB="63500" marR="63500" marL="63500" anchor="ctr">
                    <a:solidFill>
                      <a:srgbClr val="FFFFFF"/>
                    </a:solidFill>
                  </a:tcPr>
                </a:tc>
                <a:tc>
                  <a:txBody>
                    <a:bodyPr/>
                    <a:lstStyle/>
                    <a:p>
                      <a:pPr indent="0" lvl="0" marL="0" rtl="0" algn="ctr">
                        <a:spcBef>
                          <a:spcPts val="0"/>
                        </a:spcBef>
                        <a:spcAft>
                          <a:spcPts val="0"/>
                        </a:spcAft>
                        <a:buNone/>
                      </a:pPr>
                      <a:r>
                        <a:rPr b="1" lang="ko" sz="1600"/>
                        <a:t>별점</a:t>
                      </a:r>
                      <a:endParaRPr b="1" sz="1600"/>
                    </a:p>
                  </a:txBody>
                  <a:tcPr marT="63500" marB="63500" marR="63500" marL="63500" anchor="ctr">
                    <a:solidFill>
                      <a:srgbClr val="F6B1A7"/>
                    </a:solidFill>
                  </a:tcPr>
                </a:tc>
                <a:tc>
                  <a:txBody>
                    <a:bodyPr/>
                    <a:lstStyle/>
                    <a:p>
                      <a:pPr indent="0" lvl="0" marL="0" rtl="0" algn="ctr">
                        <a:spcBef>
                          <a:spcPts val="0"/>
                        </a:spcBef>
                        <a:spcAft>
                          <a:spcPts val="0"/>
                        </a:spcAft>
                        <a:buNone/>
                      </a:pPr>
                      <a:r>
                        <a:rPr b="1" lang="ko" sz="1600"/>
                        <a:t>건수</a:t>
                      </a:r>
                      <a:endParaRPr b="1" sz="1600"/>
                    </a:p>
                  </a:txBody>
                  <a:tcPr marT="63500" marB="63500" marR="63500" marL="63500" anchor="ctr">
                    <a:solidFill>
                      <a:srgbClr val="F6B1A7"/>
                    </a:solidFill>
                  </a:tcPr>
                </a:tc>
              </a:tr>
              <a:tr h="326275">
                <a:tc rowSpan="2">
                  <a:txBody>
                    <a:bodyPr/>
                    <a:lstStyle/>
                    <a:p>
                      <a:pPr indent="0" lvl="0" marL="0" rtl="0" algn="ctr">
                        <a:spcBef>
                          <a:spcPts val="0"/>
                        </a:spcBef>
                        <a:spcAft>
                          <a:spcPts val="0"/>
                        </a:spcAft>
                        <a:buNone/>
                      </a:pPr>
                      <a:r>
                        <a:rPr b="1" lang="ko" sz="1700">
                          <a:solidFill>
                            <a:srgbClr val="1F2328"/>
                          </a:solidFill>
                        </a:rPr>
                        <a:t>긍정 (99,963)</a:t>
                      </a:r>
                      <a:endParaRPr b="1" sz="1600"/>
                    </a:p>
                  </a:txBody>
                  <a:tcPr marT="63500" marB="63500" marR="63500" marL="63500" anchor="ctr">
                    <a:solidFill>
                      <a:srgbClr val="F6B1A7"/>
                    </a:solidFill>
                  </a:tcPr>
                </a:tc>
                <a:tc>
                  <a:txBody>
                    <a:bodyPr/>
                    <a:lstStyle/>
                    <a:p>
                      <a:pPr indent="0" lvl="0" marL="0" rtl="0" algn="ctr">
                        <a:spcBef>
                          <a:spcPts val="0"/>
                        </a:spcBef>
                        <a:spcAft>
                          <a:spcPts val="0"/>
                        </a:spcAft>
                        <a:buNone/>
                      </a:pPr>
                      <a:r>
                        <a:rPr lang="ko" sz="1500"/>
                        <a:t>5</a:t>
                      </a:r>
                      <a:endParaRPr sz="1500"/>
                    </a:p>
                  </a:txBody>
                  <a:tcPr marT="63500" marB="63500" marR="63500" marL="63500" anchor="ctr"/>
                </a:tc>
                <a:tc>
                  <a:txBody>
                    <a:bodyPr/>
                    <a:lstStyle/>
                    <a:p>
                      <a:pPr indent="0" lvl="0" marL="0" rtl="0" algn="ctr">
                        <a:spcBef>
                          <a:spcPts val="0"/>
                        </a:spcBef>
                        <a:spcAft>
                          <a:spcPts val="0"/>
                        </a:spcAft>
                        <a:buNone/>
                      </a:pPr>
                      <a:r>
                        <a:rPr lang="ko" sz="1500"/>
                        <a:t>81,177</a:t>
                      </a:r>
                      <a:endParaRPr sz="1500"/>
                    </a:p>
                  </a:txBody>
                  <a:tcPr marT="63500" marB="63500" marR="63500" marL="63500" anchor="ctr"/>
                </a:tc>
              </a:tr>
              <a:tr h="326275">
                <a:tc vMerge="1"/>
                <a:tc>
                  <a:txBody>
                    <a:bodyPr/>
                    <a:lstStyle/>
                    <a:p>
                      <a:pPr indent="0" lvl="0" marL="0" rtl="0" algn="ctr">
                        <a:spcBef>
                          <a:spcPts val="0"/>
                        </a:spcBef>
                        <a:spcAft>
                          <a:spcPts val="0"/>
                        </a:spcAft>
                        <a:buNone/>
                      </a:pPr>
                      <a:r>
                        <a:rPr lang="ko" sz="1500"/>
                        <a:t>4</a:t>
                      </a:r>
                      <a:endParaRPr sz="1500"/>
                    </a:p>
                  </a:txBody>
                  <a:tcPr marT="63500" marB="63500" marR="63500" marL="63500" anchor="ctr"/>
                </a:tc>
                <a:tc>
                  <a:txBody>
                    <a:bodyPr/>
                    <a:lstStyle/>
                    <a:p>
                      <a:pPr indent="0" lvl="0" marL="0" rtl="0" algn="ctr">
                        <a:spcBef>
                          <a:spcPts val="0"/>
                        </a:spcBef>
                        <a:spcAft>
                          <a:spcPts val="0"/>
                        </a:spcAft>
                        <a:buNone/>
                      </a:pPr>
                      <a:r>
                        <a:rPr lang="ko" sz="1500"/>
                        <a:t>18,786</a:t>
                      </a:r>
                      <a:endParaRPr sz="1500"/>
                    </a:p>
                  </a:txBody>
                  <a:tcPr marT="63500" marB="63500" marR="63500" marL="63500" anchor="ctr"/>
                </a:tc>
              </a:tr>
              <a:tr h="326275">
                <a:tc rowSpan="2">
                  <a:txBody>
                    <a:bodyPr/>
                    <a:lstStyle/>
                    <a:p>
                      <a:pPr indent="0" lvl="0" marL="0" rtl="0" algn="ctr">
                        <a:spcBef>
                          <a:spcPts val="0"/>
                        </a:spcBef>
                        <a:spcAft>
                          <a:spcPts val="0"/>
                        </a:spcAft>
                        <a:buNone/>
                      </a:pPr>
                      <a:r>
                        <a:rPr b="1" lang="ko" sz="1700">
                          <a:solidFill>
                            <a:srgbClr val="1F2328"/>
                          </a:solidFill>
                        </a:rPr>
                        <a:t>부정 (100,037)</a:t>
                      </a:r>
                      <a:endParaRPr b="1" sz="1600"/>
                    </a:p>
                  </a:txBody>
                  <a:tcPr marT="63500" marB="63500" marR="63500" marL="63500" anchor="ctr">
                    <a:solidFill>
                      <a:srgbClr val="F6B1A7"/>
                    </a:solidFill>
                  </a:tcPr>
                </a:tc>
                <a:tc>
                  <a:txBody>
                    <a:bodyPr/>
                    <a:lstStyle/>
                    <a:p>
                      <a:pPr indent="0" lvl="0" marL="0" rtl="0" algn="ctr">
                        <a:spcBef>
                          <a:spcPts val="0"/>
                        </a:spcBef>
                        <a:spcAft>
                          <a:spcPts val="0"/>
                        </a:spcAft>
                        <a:buNone/>
                      </a:pPr>
                      <a:r>
                        <a:rPr lang="ko" sz="1500"/>
                        <a:t>2</a:t>
                      </a:r>
                      <a:endParaRPr sz="1500"/>
                    </a:p>
                  </a:txBody>
                  <a:tcPr marT="63500" marB="63500" marR="63500" marL="63500" anchor="ctr"/>
                </a:tc>
                <a:tc>
                  <a:txBody>
                    <a:bodyPr/>
                    <a:lstStyle/>
                    <a:p>
                      <a:pPr indent="0" lvl="0" marL="0" rtl="0" algn="ctr">
                        <a:spcBef>
                          <a:spcPts val="0"/>
                        </a:spcBef>
                        <a:spcAft>
                          <a:spcPts val="0"/>
                        </a:spcAft>
                        <a:buNone/>
                      </a:pPr>
                      <a:r>
                        <a:rPr lang="ko" sz="1500"/>
                        <a:t>63,989</a:t>
                      </a:r>
                      <a:endParaRPr sz="1500"/>
                    </a:p>
                  </a:txBody>
                  <a:tcPr marT="63500" marB="63500" marR="63500" marL="63500" anchor="ctr"/>
                </a:tc>
              </a:tr>
              <a:tr h="326275">
                <a:tc vMerge="1"/>
                <a:tc>
                  <a:txBody>
                    <a:bodyPr/>
                    <a:lstStyle/>
                    <a:p>
                      <a:pPr indent="0" lvl="0" marL="0" rtl="0" algn="ctr">
                        <a:spcBef>
                          <a:spcPts val="0"/>
                        </a:spcBef>
                        <a:spcAft>
                          <a:spcPts val="0"/>
                        </a:spcAft>
                        <a:buNone/>
                      </a:pPr>
                      <a:r>
                        <a:rPr lang="ko" sz="1500"/>
                        <a:t>1</a:t>
                      </a:r>
                      <a:endParaRPr sz="1500"/>
                    </a:p>
                  </a:txBody>
                  <a:tcPr marT="63500" marB="63500" marR="63500" marL="63500" anchor="ctr"/>
                </a:tc>
                <a:tc>
                  <a:txBody>
                    <a:bodyPr/>
                    <a:lstStyle/>
                    <a:p>
                      <a:pPr indent="0" lvl="0" marL="0" rtl="0" algn="ctr">
                        <a:spcBef>
                          <a:spcPts val="0"/>
                        </a:spcBef>
                        <a:spcAft>
                          <a:spcPts val="0"/>
                        </a:spcAft>
                        <a:buNone/>
                      </a:pPr>
                      <a:r>
                        <a:rPr lang="ko" sz="1500"/>
                        <a:t>36,048</a:t>
                      </a:r>
                      <a:endParaRPr sz="1500"/>
                    </a:p>
                  </a:txBody>
                  <a:tcPr marT="63500" marB="63500" marR="63500" marL="63500" anchor="ctr"/>
                </a:tc>
              </a:tr>
              <a:tr h="326275">
                <a:tc gridSpan="2">
                  <a:txBody>
                    <a:bodyPr/>
                    <a:lstStyle/>
                    <a:p>
                      <a:pPr indent="0" lvl="0" marL="0" rtl="0" algn="ctr">
                        <a:spcBef>
                          <a:spcPts val="0"/>
                        </a:spcBef>
                        <a:spcAft>
                          <a:spcPts val="0"/>
                        </a:spcAft>
                        <a:buNone/>
                      </a:pPr>
                      <a:r>
                        <a:rPr b="1" lang="ko" sz="1600"/>
                        <a:t>계</a:t>
                      </a:r>
                      <a:endParaRPr b="1" sz="1600"/>
                    </a:p>
                  </a:txBody>
                  <a:tcPr marT="63500" marB="63500" marR="63500" marL="63500" anchor="ctr"/>
                </a:tc>
                <a:tc hMerge="1"/>
                <a:tc>
                  <a:txBody>
                    <a:bodyPr/>
                    <a:lstStyle/>
                    <a:p>
                      <a:pPr indent="0" lvl="0" marL="0" rtl="0" algn="ctr">
                        <a:spcBef>
                          <a:spcPts val="0"/>
                        </a:spcBef>
                        <a:spcAft>
                          <a:spcPts val="0"/>
                        </a:spcAft>
                        <a:buNone/>
                      </a:pPr>
                      <a:r>
                        <a:rPr lang="ko" sz="1100"/>
                        <a:t>200,000</a:t>
                      </a:r>
                      <a:endParaRPr sz="1100"/>
                    </a:p>
                  </a:txBody>
                  <a:tcPr marT="63500" marB="63500" marR="63500" marL="63500" anchor="ctr"/>
                </a:tc>
              </a:tr>
            </a:tbl>
          </a:graphicData>
        </a:graphic>
      </p:graphicFrame>
      <p:sp>
        <p:nvSpPr>
          <p:cNvPr id="748" name="Google Shape;748;p49"/>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09 | 모델 학습 데이터셋</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49" name="Google Shape;749;p49"/>
          <p:cNvSpPr txBox="1"/>
          <p:nvPr/>
        </p:nvSpPr>
        <p:spPr>
          <a:xfrm>
            <a:off x="398925" y="1319300"/>
            <a:ext cx="7308300" cy="97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 </a:t>
            </a:r>
            <a:r>
              <a:rPr lang="ko">
                <a:solidFill>
                  <a:schemeClr val="dk1"/>
                </a:solidFill>
                <a:latin typeface="Noto Sans SemiBold"/>
                <a:ea typeface="Noto Sans SemiBold"/>
                <a:cs typeface="Noto Sans SemiBold"/>
                <a:sym typeface="Noto Sans SemiBold"/>
              </a:rPr>
              <a:t>네이버 쇼핑 리뷰 데이터로 사전 학습되어 있던 pororo 제외.</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 LSTM, BERT 모델 모두 학습 진행</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 긍정과 부정으로 나누어진 20만개의 데이터로 프로젝트와 비슷한 특징이 있어 학습 진행</a:t>
            </a:r>
            <a:endParaRPr>
              <a:solidFill>
                <a:schemeClr val="dk1"/>
              </a:solidFill>
              <a:latin typeface="Noto Sans SemiBold"/>
              <a:ea typeface="Noto Sans SemiBold"/>
              <a:cs typeface="Noto Sans SemiBold"/>
              <a:sym typeface="Noto Sans SemiBold"/>
            </a:endParaRPr>
          </a:p>
        </p:txBody>
      </p:sp>
      <p:sp>
        <p:nvSpPr>
          <p:cNvPr id="750" name="Google Shape;750;p49"/>
          <p:cNvSpPr txBox="1"/>
          <p:nvPr/>
        </p:nvSpPr>
        <p:spPr>
          <a:xfrm>
            <a:off x="398925" y="4371400"/>
            <a:ext cx="2979600" cy="27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900">
                <a:solidFill>
                  <a:schemeClr val="dk2"/>
                </a:solidFill>
                <a:latin typeface="Noto Sans SemiBold"/>
                <a:ea typeface="Noto Sans SemiBold"/>
                <a:cs typeface="Noto Sans SemiBold"/>
                <a:sym typeface="Noto Sans SemiBold"/>
              </a:rPr>
              <a:t>모델 학습 데이터 셋</a:t>
            </a:r>
            <a:endParaRPr sz="900">
              <a:solidFill>
                <a:schemeClr val="dk2"/>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54" name="Shape 754"/>
        <p:cNvGrpSpPr/>
        <p:nvPr/>
      </p:nvGrpSpPr>
      <p:grpSpPr>
        <a:xfrm>
          <a:off x="0" y="0"/>
          <a:ext cx="0" cy="0"/>
          <a:chOff x="0" y="0"/>
          <a:chExt cx="0" cy="0"/>
        </a:xfrm>
      </p:grpSpPr>
      <p:cxnSp>
        <p:nvCxnSpPr>
          <p:cNvPr id="755" name="Google Shape;755;p50"/>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56" name="Google Shape;756;p50"/>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57" name="Google Shape;757;p50"/>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58" name="Google Shape;758;p50"/>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 분석 결과</a:t>
            </a:r>
            <a:endParaRPr>
              <a:solidFill>
                <a:srgbClr val="666666"/>
              </a:solidFill>
              <a:latin typeface="Inter SemiBold"/>
              <a:ea typeface="Inter SemiBold"/>
              <a:cs typeface="Inter SemiBold"/>
              <a:sym typeface="Inter SemiBold"/>
            </a:endParaRPr>
          </a:p>
        </p:txBody>
      </p:sp>
      <p:sp>
        <p:nvSpPr>
          <p:cNvPr id="759" name="Google Shape;759;p5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page.36</a:t>
            </a:r>
            <a:endParaRPr sz="700">
              <a:latin typeface="Inter Medium"/>
              <a:ea typeface="Inter Medium"/>
              <a:cs typeface="Inter Medium"/>
              <a:sym typeface="Inter Medium"/>
            </a:endParaRPr>
          </a:p>
        </p:txBody>
      </p:sp>
      <p:graphicFrame>
        <p:nvGraphicFramePr>
          <p:cNvPr id="760" name="Google Shape;760;p50"/>
          <p:cNvGraphicFramePr/>
          <p:nvPr/>
        </p:nvGraphicFramePr>
        <p:xfrm>
          <a:off x="298275" y="2602050"/>
          <a:ext cx="3000000" cy="3000000"/>
        </p:xfrm>
        <a:graphic>
          <a:graphicData uri="http://schemas.openxmlformats.org/drawingml/2006/table">
            <a:tbl>
              <a:tblPr>
                <a:noFill/>
                <a:tableStyleId>{71118640-C4F0-4D73-8031-3214CDC5EEEF}</a:tableStyleId>
              </a:tblPr>
              <a:tblGrid>
                <a:gridCol w="1068450"/>
                <a:gridCol w="1068450"/>
                <a:gridCol w="1068450"/>
                <a:gridCol w="1068450"/>
                <a:gridCol w="1068450"/>
                <a:gridCol w="1068450"/>
                <a:gridCol w="1068450"/>
                <a:gridCol w="1068450"/>
              </a:tblGrid>
              <a:tr h="561975">
                <a:tc gridSpan="2">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정답레이블 데이터</a:t>
                      </a:r>
                      <a:endParaRPr sz="1300">
                        <a:latin typeface="Noto Sans KR"/>
                        <a:ea typeface="Noto Sans KR"/>
                        <a:cs typeface="Noto Sans KR"/>
                        <a:sym typeface="Noto Sans KR"/>
                      </a:endParaRPr>
                    </a:p>
                  </a:txBody>
                  <a:tcPr marT="63500" marB="63500" marR="63500" marL="63500" anchor="ctr"/>
                </a:tc>
                <a:tc hMerge="1"/>
                <a:tc gridSpan="2">
                  <a:txBody>
                    <a:bodyPr/>
                    <a:lstStyle/>
                    <a:p>
                      <a:pPr indent="0" lvl="0" marL="0" rtl="0" algn="ctr">
                        <a:lnSpc>
                          <a:spcPct val="115000"/>
                        </a:lnSpc>
                        <a:spcBef>
                          <a:spcPts val="0"/>
                        </a:spcBef>
                        <a:spcAft>
                          <a:spcPts val="0"/>
                        </a:spcAft>
                        <a:buNone/>
                      </a:pPr>
                      <a:r>
                        <a:rPr b="1" lang="ko" sz="1300">
                          <a:latin typeface="Noto Sans KR"/>
                          <a:ea typeface="Noto Sans KR"/>
                          <a:cs typeface="Noto Sans KR"/>
                          <a:sym typeface="Noto Sans KR"/>
                        </a:rPr>
                        <a:t>PORORO(acc:94%)</a:t>
                      </a:r>
                      <a:endParaRPr b="1" sz="1300">
                        <a:latin typeface="Noto Sans KR"/>
                        <a:ea typeface="Noto Sans KR"/>
                        <a:cs typeface="Noto Sans KR"/>
                        <a:sym typeface="Noto Sans KR"/>
                      </a:endParaRPr>
                    </a:p>
                  </a:txBody>
                  <a:tcPr marT="63500" marB="63500" marR="63500" marL="63500" anchor="ctr">
                    <a:solidFill>
                      <a:srgbClr val="F6B1A7"/>
                    </a:solidFill>
                  </a:tcPr>
                </a:tc>
                <a:tc hMerge="1"/>
                <a:tc gridSpan="2">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LSTM(acc:79%)</a:t>
                      </a:r>
                      <a:endParaRPr sz="1300">
                        <a:latin typeface="Noto Sans KR"/>
                        <a:ea typeface="Noto Sans KR"/>
                        <a:cs typeface="Noto Sans KR"/>
                        <a:sym typeface="Noto Sans KR"/>
                      </a:endParaRPr>
                    </a:p>
                  </a:txBody>
                  <a:tcPr marT="63500" marB="63500" marR="63500" marL="63500" anchor="ctr"/>
                </a:tc>
                <a:tc hMerge="1"/>
                <a:tc gridSpan="2">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BERT(acc:85%)</a:t>
                      </a:r>
                      <a:endParaRPr sz="1300">
                        <a:latin typeface="Noto Sans KR"/>
                        <a:ea typeface="Noto Sans KR"/>
                        <a:cs typeface="Noto Sans KR"/>
                        <a:sym typeface="Noto Sans KR"/>
                      </a:endParaRPr>
                    </a:p>
                  </a:txBody>
                  <a:tcPr marT="63500" marB="63500" marR="63500" marL="63500" anchor="ctr"/>
                </a:tc>
                <a:tc hMerge="1"/>
              </a:tr>
              <a:tr h="533400">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tc>
              </a:tr>
              <a:tr h="523875">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1969</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31</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1868</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132</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1558</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442</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1690</a:t>
                      </a:r>
                      <a:endParaRPr sz="1300">
                        <a:latin typeface="Noto Sans KR"/>
                        <a:ea typeface="Noto Sans KR"/>
                        <a:cs typeface="Noto Sans KR"/>
                        <a:sym typeface="Noto Sans KR"/>
                      </a:endParaRPr>
                    </a:p>
                  </a:txBody>
                  <a:tcPr marT="63500" marB="63500" marR="63500" marL="63500" anchor="ct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310</a:t>
                      </a:r>
                      <a:endParaRPr sz="1300">
                        <a:latin typeface="Noto Sans KR"/>
                        <a:ea typeface="Noto Sans KR"/>
                        <a:cs typeface="Noto Sans KR"/>
                        <a:sym typeface="Noto Sans KR"/>
                      </a:endParaRPr>
                    </a:p>
                  </a:txBody>
                  <a:tcPr marT="63500" marB="63500" marR="63500" marL="63500" anchor="ctr"/>
                </a:tc>
              </a:tr>
            </a:tbl>
          </a:graphicData>
        </a:graphic>
      </p:graphicFrame>
      <p:sp>
        <p:nvSpPr>
          <p:cNvPr id="761" name="Google Shape;761;p50"/>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10 </a:t>
            </a:r>
            <a:r>
              <a:rPr lang="ko" sz="1800">
                <a:solidFill>
                  <a:srgbClr val="FFFFFF"/>
                </a:solidFill>
                <a:highlight>
                  <a:srgbClr val="000000"/>
                </a:highlight>
                <a:latin typeface="Noto Sans SemiBold"/>
                <a:ea typeface="Noto Sans SemiBold"/>
                <a:cs typeface="Noto Sans SemiBold"/>
                <a:sym typeface="Noto Sans SemiBold"/>
              </a:rPr>
              <a:t>| </a:t>
            </a:r>
            <a:r>
              <a:rPr lang="ko" sz="1800">
                <a:solidFill>
                  <a:srgbClr val="FFFFFF"/>
                </a:solidFill>
                <a:highlight>
                  <a:srgbClr val="000000"/>
                </a:highlight>
                <a:latin typeface="Noto Sans SemiBold"/>
                <a:ea typeface="Noto Sans SemiBold"/>
                <a:cs typeface="Noto Sans SemiBold"/>
                <a:sym typeface="Noto Sans SemiBold"/>
              </a:rPr>
              <a:t>감성분석 모델 정확도 비교</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62" name="Google Shape;762;p50"/>
          <p:cNvSpPr txBox="1"/>
          <p:nvPr/>
        </p:nvSpPr>
        <p:spPr>
          <a:xfrm>
            <a:off x="398925" y="1319300"/>
            <a:ext cx="7308300" cy="97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학습을 진행한 모델을 실제 우리의 데이터에서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랜덤으로 추출한 2000개의 데이터를 정답과 비교한 결과,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None/>
            </a:pPr>
            <a:r>
              <a:rPr lang="ko">
                <a:solidFill>
                  <a:srgbClr val="BF0000"/>
                </a:solidFill>
                <a:latin typeface="Noto Sans SemiBold"/>
                <a:ea typeface="Noto Sans SemiBold"/>
                <a:cs typeface="Noto Sans SemiBold"/>
                <a:sym typeface="Noto Sans SemiBold"/>
              </a:rPr>
              <a:t>PORORO 모델의 정확도가 제일 높은 것을 확인</a:t>
            </a:r>
            <a:r>
              <a:rPr lang="ko">
                <a:solidFill>
                  <a:schemeClr val="dk1"/>
                </a:solidFill>
                <a:latin typeface="Noto Sans SemiBold"/>
                <a:ea typeface="Noto Sans SemiBold"/>
                <a:cs typeface="Noto Sans SemiBold"/>
                <a:sym typeface="Noto Sans SemiBold"/>
              </a:rPr>
              <a:t>할 수 있음 </a:t>
            </a:r>
            <a:endParaRPr>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66" name="Shape 766"/>
        <p:cNvGrpSpPr/>
        <p:nvPr/>
      </p:nvGrpSpPr>
      <p:grpSpPr>
        <a:xfrm>
          <a:off x="0" y="0"/>
          <a:ext cx="0" cy="0"/>
          <a:chOff x="0" y="0"/>
          <a:chExt cx="0" cy="0"/>
        </a:xfrm>
      </p:grpSpPr>
      <p:cxnSp>
        <p:nvCxnSpPr>
          <p:cNvPr id="767" name="Google Shape;767;p5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68" name="Google Shape;768;p5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69" name="Google Shape;769;p51"/>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70" name="Google Shape;770;p51"/>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 분석 결과</a:t>
            </a:r>
            <a:endParaRPr>
              <a:solidFill>
                <a:srgbClr val="666666"/>
              </a:solidFill>
              <a:latin typeface="Inter SemiBold"/>
              <a:ea typeface="Inter SemiBold"/>
              <a:cs typeface="Inter SemiBold"/>
              <a:sym typeface="Inter SemiBold"/>
            </a:endParaRPr>
          </a:p>
        </p:txBody>
      </p:sp>
      <p:sp>
        <p:nvSpPr>
          <p:cNvPr id="771" name="Google Shape;771;p5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page.37</a:t>
            </a:r>
            <a:endParaRPr sz="700">
              <a:latin typeface="Inter Medium"/>
              <a:ea typeface="Inter Medium"/>
              <a:cs typeface="Inter Medium"/>
              <a:sym typeface="Inter Medium"/>
            </a:endParaRPr>
          </a:p>
        </p:txBody>
      </p:sp>
      <p:pic>
        <p:nvPicPr>
          <p:cNvPr id="772" name="Google Shape;772;p51"/>
          <p:cNvPicPr preferRelativeResize="0"/>
          <p:nvPr/>
        </p:nvPicPr>
        <p:blipFill>
          <a:blip r:embed="rId3">
            <a:alphaModFix/>
          </a:blip>
          <a:stretch>
            <a:fillRect/>
          </a:stretch>
        </p:blipFill>
        <p:spPr>
          <a:xfrm>
            <a:off x="6123630" y="1778025"/>
            <a:ext cx="2639520" cy="2462925"/>
          </a:xfrm>
          <a:prstGeom prst="rect">
            <a:avLst/>
          </a:prstGeom>
          <a:noFill/>
          <a:ln>
            <a:noFill/>
          </a:ln>
        </p:spPr>
      </p:pic>
      <p:pic>
        <p:nvPicPr>
          <p:cNvPr id="773" name="Google Shape;773;p51"/>
          <p:cNvPicPr preferRelativeResize="0"/>
          <p:nvPr/>
        </p:nvPicPr>
        <p:blipFill>
          <a:blip r:embed="rId4">
            <a:alphaModFix/>
          </a:blip>
          <a:stretch>
            <a:fillRect/>
          </a:stretch>
        </p:blipFill>
        <p:spPr>
          <a:xfrm>
            <a:off x="3294707" y="1778535"/>
            <a:ext cx="2681820" cy="2461913"/>
          </a:xfrm>
          <a:prstGeom prst="rect">
            <a:avLst/>
          </a:prstGeom>
          <a:noFill/>
          <a:ln>
            <a:noFill/>
          </a:ln>
        </p:spPr>
      </p:pic>
      <p:pic>
        <p:nvPicPr>
          <p:cNvPr id="774" name="Google Shape;774;p51"/>
          <p:cNvPicPr preferRelativeResize="0"/>
          <p:nvPr/>
        </p:nvPicPr>
        <p:blipFill>
          <a:blip r:embed="rId5">
            <a:alphaModFix/>
          </a:blip>
          <a:stretch>
            <a:fillRect/>
          </a:stretch>
        </p:blipFill>
        <p:spPr>
          <a:xfrm>
            <a:off x="465775" y="1778522"/>
            <a:ext cx="2681837" cy="2461913"/>
          </a:xfrm>
          <a:prstGeom prst="rect">
            <a:avLst/>
          </a:prstGeom>
          <a:noFill/>
          <a:ln>
            <a:noFill/>
          </a:ln>
        </p:spPr>
      </p:pic>
      <p:sp>
        <p:nvSpPr>
          <p:cNvPr id="775" name="Google Shape;775;p51"/>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11 | </a:t>
            </a:r>
            <a:r>
              <a:rPr lang="ko" sz="1800">
                <a:solidFill>
                  <a:srgbClr val="FFFFFF"/>
                </a:solidFill>
                <a:highlight>
                  <a:srgbClr val="000000"/>
                </a:highlight>
                <a:latin typeface="Noto Sans SemiBold"/>
                <a:ea typeface="Noto Sans SemiBold"/>
                <a:cs typeface="Noto Sans SemiBold"/>
                <a:sym typeface="Noto Sans SemiBold"/>
              </a:rPr>
              <a:t>감성분석 모델 정확도 비교- Confusion matrix</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79" name="Shape 779"/>
        <p:cNvGrpSpPr/>
        <p:nvPr/>
      </p:nvGrpSpPr>
      <p:grpSpPr>
        <a:xfrm>
          <a:off x="0" y="0"/>
          <a:ext cx="0" cy="0"/>
          <a:chOff x="0" y="0"/>
          <a:chExt cx="0" cy="0"/>
        </a:xfrm>
      </p:grpSpPr>
      <p:cxnSp>
        <p:nvCxnSpPr>
          <p:cNvPr id="780" name="Google Shape;780;p5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81" name="Google Shape;781;p5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82" name="Google Shape;782;p52"/>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83" name="Google Shape;783;p52"/>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감성 분석 결과</a:t>
            </a:r>
            <a:endParaRPr>
              <a:solidFill>
                <a:srgbClr val="666666"/>
              </a:solidFill>
              <a:latin typeface="Inter SemiBold"/>
              <a:ea typeface="Inter SemiBold"/>
              <a:cs typeface="Inter SemiBold"/>
              <a:sym typeface="Inter SemiBold"/>
            </a:endParaRPr>
          </a:p>
        </p:txBody>
      </p:sp>
      <p:sp>
        <p:nvSpPr>
          <p:cNvPr id="784" name="Google Shape;784;p5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page.38</a:t>
            </a:r>
            <a:endParaRPr sz="700">
              <a:latin typeface="Inter Medium"/>
              <a:ea typeface="Inter Medium"/>
              <a:cs typeface="Inter Medium"/>
              <a:sym typeface="Inter Medium"/>
            </a:endParaRPr>
          </a:p>
        </p:txBody>
      </p:sp>
      <p:graphicFrame>
        <p:nvGraphicFramePr>
          <p:cNvPr id="785" name="Google Shape;785;p52"/>
          <p:cNvGraphicFramePr/>
          <p:nvPr/>
        </p:nvGraphicFramePr>
        <p:xfrm>
          <a:off x="5091450" y="2881575"/>
          <a:ext cx="3000000" cy="3000000"/>
        </p:xfrm>
        <a:graphic>
          <a:graphicData uri="http://schemas.openxmlformats.org/drawingml/2006/table">
            <a:tbl>
              <a:tblPr>
                <a:noFill/>
                <a:tableStyleId>{71118640-C4F0-4D73-8031-3214CDC5EEEF}</a:tableStyleId>
              </a:tblPr>
              <a:tblGrid>
                <a:gridCol w="1540575"/>
                <a:gridCol w="1540575"/>
              </a:tblGrid>
              <a:tr h="368475">
                <a:tc>
                  <a:txBody>
                    <a:bodyPr/>
                    <a:lstStyle/>
                    <a:p>
                      <a:pPr indent="0" lvl="0" marL="0" rtl="0" algn="ctr">
                        <a:lnSpc>
                          <a:spcPct val="115000"/>
                        </a:lnSpc>
                        <a:spcBef>
                          <a:spcPts val="0"/>
                        </a:spcBef>
                        <a:spcAft>
                          <a:spcPts val="0"/>
                        </a:spcAft>
                        <a:buNone/>
                      </a:pPr>
                      <a:r>
                        <a:rPr lang="ko"/>
                        <a:t>Positive</a:t>
                      </a:r>
                      <a:endParaRPr/>
                    </a:p>
                  </a:txBody>
                  <a:tcPr marT="63500" marB="63500" marR="63500" marL="63500" anchor="ctr"/>
                </a:tc>
                <a:tc>
                  <a:txBody>
                    <a:bodyPr/>
                    <a:lstStyle/>
                    <a:p>
                      <a:pPr indent="0" lvl="0" marL="0" rtl="0" algn="ctr">
                        <a:lnSpc>
                          <a:spcPct val="115000"/>
                        </a:lnSpc>
                        <a:spcBef>
                          <a:spcPts val="0"/>
                        </a:spcBef>
                        <a:spcAft>
                          <a:spcPts val="0"/>
                        </a:spcAft>
                        <a:buNone/>
                      </a:pPr>
                      <a:r>
                        <a:rPr lang="ko"/>
                        <a:t>Negative</a:t>
                      </a:r>
                      <a:endParaRPr/>
                    </a:p>
                  </a:txBody>
                  <a:tcPr marT="63500" marB="63500" marR="63500" marL="63500" anchor="ctr"/>
                </a:tc>
              </a:tr>
              <a:tr h="368475">
                <a:tc>
                  <a:txBody>
                    <a:bodyPr/>
                    <a:lstStyle/>
                    <a:p>
                      <a:pPr indent="0" lvl="0" marL="0" rtl="0" algn="ctr">
                        <a:spcBef>
                          <a:spcPts val="0"/>
                        </a:spcBef>
                        <a:spcAft>
                          <a:spcPts val="0"/>
                        </a:spcAft>
                        <a:buNone/>
                      </a:pPr>
                      <a:r>
                        <a:rPr lang="ko"/>
                        <a:t>24215</a:t>
                      </a:r>
                      <a:endParaRPr/>
                    </a:p>
                  </a:txBody>
                  <a:tcPr marT="63500" marB="63500" marR="63500" marL="63500" anchor="ctr"/>
                </a:tc>
                <a:tc>
                  <a:txBody>
                    <a:bodyPr/>
                    <a:lstStyle/>
                    <a:p>
                      <a:pPr indent="0" lvl="0" marL="0" rtl="0" algn="ctr">
                        <a:spcBef>
                          <a:spcPts val="0"/>
                        </a:spcBef>
                        <a:spcAft>
                          <a:spcPts val="0"/>
                        </a:spcAft>
                        <a:buNone/>
                      </a:pPr>
                      <a:r>
                        <a:rPr lang="ko"/>
                        <a:t>1662</a:t>
                      </a:r>
                      <a:endParaRPr/>
                    </a:p>
                  </a:txBody>
                  <a:tcPr marT="63500" marB="63500" marR="63500" marL="63500" anchor="ctr"/>
                </a:tc>
              </a:tr>
            </a:tbl>
          </a:graphicData>
        </a:graphic>
      </p:graphicFrame>
      <p:graphicFrame>
        <p:nvGraphicFramePr>
          <p:cNvPr id="786" name="Google Shape;786;p52"/>
          <p:cNvGraphicFramePr/>
          <p:nvPr/>
        </p:nvGraphicFramePr>
        <p:xfrm>
          <a:off x="1410725" y="2571750"/>
          <a:ext cx="3000000" cy="3000000"/>
        </p:xfrm>
        <a:graphic>
          <a:graphicData uri="http://schemas.openxmlformats.org/drawingml/2006/table">
            <a:tbl>
              <a:tblPr>
                <a:noFill/>
                <a:tableStyleId>{71118640-C4F0-4D73-8031-3214CDC5EEEF}</a:tableStyleId>
              </a:tblPr>
              <a:tblGrid>
                <a:gridCol w="825500"/>
                <a:gridCol w="825500"/>
              </a:tblGrid>
              <a:tr h="561975">
                <a:tc gridSpan="2">
                  <a:txBody>
                    <a:bodyPr/>
                    <a:lstStyle/>
                    <a:p>
                      <a:pPr indent="0" lvl="0" marL="0" rtl="0" algn="ctr">
                        <a:lnSpc>
                          <a:spcPct val="115000"/>
                        </a:lnSpc>
                        <a:spcBef>
                          <a:spcPts val="0"/>
                        </a:spcBef>
                        <a:spcAft>
                          <a:spcPts val="0"/>
                        </a:spcAft>
                        <a:buNone/>
                      </a:pPr>
                      <a:r>
                        <a:rPr b="1" lang="ko" sz="1300">
                          <a:latin typeface="Noto Sans KR"/>
                          <a:ea typeface="Noto Sans KR"/>
                          <a:cs typeface="Noto Sans KR"/>
                          <a:sym typeface="Noto Sans KR"/>
                        </a:rPr>
                        <a:t>PORORO(acc:94%)</a:t>
                      </a:r>
                      <a:endParaRPr b="1" sz="1300">
                        <a:latin typeface="Noto Sans KR"/>
                        <a:ea typeface="Noto Sans KR"/>
                        <a:cs typeface="Noto Sans KR"/>
                        <a:sym typeface="Noto Sans KR"/>
                      </a:endParaRPr>
                    </a:p>
                  </a:txBody>
                  <a:tcPr marT="63500" marB="63500" marR="63500" marL="63500" anchor="ctr">
                    <a:solidFill>
                      <a:srgbClr val="F6B1A7"/>
                    </a:solidFill>
                  </a:tcPr>
                </a:tc>
                <a:tc hMerge="1"/>
              </a:tr>
              <a:tr h="533400">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Positive</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Negative</a:t>
                      </a:r>
                      <a:endParaRPr sz="1300">
                        <a:latin typeface="Noto Sans KR"/>
                        <a:ea typeface="Noto Sans KR"/>
                        <a:cs typeface="Noto Sans KR"/>
                        <a:sym typeface="Noto Sans KR"/>
                      </a:endParaRPr>
                    </a:p>
                  </a:txBody>
                  <a:tcPr marT="63500" marB="63500" marR="63500" marL="63500" anchor="ctr">
                    <a:solidFill>
                      <a:srgbClr val="F6B1A7"/>
                    </a:solidFill>
                  </a:tcPr>
                </a:tc>
              </a:tr>
              <a:tr h="523875">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1868</a:t>
                      </a:r>
                      <a:endParaRPr sz="1300">
                        <a:latin typeface="Noto Sans KR"/>
                        <a:ea typeface="Noto Sans KR"/>
                        <a:cs typeface="Noto Sans KR"/>
                        <a:sym typeface="Noto Sans KR"/>
                      </a:endParaRPr>
                    </a:p>
                  </a:txBody>
                  <a:tcPr marT="63500" marB="63500" marR="63500" marL="63500" anchor="ctr">
                    <a:solidFill>
                      <a:srgbClr val="F6B1A7"/>
                    </a:solidFill>
                  </a:tcPr>
                </a:tc>
                <a:tc>
                  <a:txBody>
                    <a:bodyPr/>
                    <a:lstStyle/>
                    <a:p>
                      <a:pPr indent="0" lvl="0" marL="0" rtl="0" algn="ctr">
                        <a:lnSpc>
                          <a:spcPct val="115000"/>
                        </a:lnSpc>
                        <a:spcBef>
                          <a:spcPts val="0"/>
                        </a:spcBef>
                        <a:spcAft>
                          <a:spcPts val="0"/>
                        </a:spcAft>
                        <a:buNone/>
                      </a:pPr>
                      <a:r>
                        <a:rPr lang="ko" sz="1300">
                          <a:latin typeface="Noto Sans KR"/>
                          <a:ea typeface="Noto Sans KR"/>
                          <a:cs typeface="Noto Sans KR"/>
                          <a:sym typeface="Noto Sans KR"/>
                        </a:rPr>
                        <a:t>132</a:t>
                      </a:r>
                      <a:endParaRPr sz="1300">
                        <a:latin typeface="Noto Sans KR"/>
                        <a:ea typeface="Noto Sans KR"/>
                        <a:cs typeface="Noto Sans KR"/>
                        <a:sym typeface="Noto Sans KR"/>
                      </a:endParaRPr>
                    </a:p>
                  </a:txBody>
                  <a:tcPr marT="63500" marB="63500" marR="63500" marL="63500" anchor="ctr">
                    <a:solidFill>
                      <a:srgbClr val="F6B1A7"/>
                    </a:solidFill>
                  </a:tcPr>
                </a:tc>
              </a:tr>
            </a:tbl>
          </a:graphicData>
        </a:graphic>
      </p:graphicFrame>
      <p:sp>
        <p:nvSpPr>
          <p:cNvPr id="787" name="Google Shape;787;p52"/>
          <p:cNvSpPr/>
          <p:nvPr/>
        </p:nvSpPr>
        <p:spPr>
          <a:xfrm>
            <a:off x="3560975" y="2883575"/>
            <a:ext cx="991800" cy="64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52"/>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12 | PORORO 모델 적용 결과</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789" name="Google Shape;789;p52"/>
          <p:cNvSpPr txBox="1"/>
          <p:nvPr/>
        </p:nvSpPr>
        <p:spPr>
          <a:xfrm>
            <a:off x="402725" y="1325100"/>
            <a:ext cx="7308300" cy="97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latin typeface="Noto Sans SemiBold"/>
                <a:ea typeface="Noto Sans SemiBold"/>
                <a:cs typeface="Noto Sans SemiBold"/>
                <a:sym typeface="Noto Sans SemiBold"/>
              </a:rPr>
              <a:t>3개의 모델중</a:t>
            </a:r>
            <a:r>
              <a:rPr lang="ko" sz="1800" u="sng">
                <a:solidFill>
                  <a:schemeClr val="dk1"/>
                </a:solidFill>
                <a:latin typeface="Noto Sans SemiBold"/>
                <a:ea typeface="Noto Sans SemiBold"/>
                <a:cs typeface="Noto Sans SemiBold"/>
                <a:sym typeface="Noto Sans SemiBold"/>
              </a:rPr>
              <a:t> </a:t>
            </a:r>
            <a:r>
              <a:rPr lang="ko" sz="1800" u="sng">
                <a:solidFill>
                  <a:schemeClr val="lt1"/>
                </a:solidFill>
                <a:highlight>
                  <a:srgbClr val="BF0000"/>
                </a:highlight>
                <a:latin typeface="Noto Sans SemiBold"/>
                <a:ea typeface="Noto Sans SemiBold"/>
                <a:cs typeface="Noto Sans SemiBold"/>
                <a:sym typeface="Noto Sans SemiBold"/>
              </a:rPr>
              <a:t>94%로 가장 정확도가 높았던 PORORO모델을 적용</a:t>
            </a:r>
            <a:r>
              <a:rPr lang="ko">
                <a:solidFill>
                  <a:schemeClr val="dk1"/>
                </a:solidFill>
                <a:latin typeface="Noto Sans SemiBold"/>
                <a:ea typeface="Noto Sans SemiBold"/>
                <a:cs typeface="Noto Sans SemiBold"/>
                <a:sym typeface="Noto Sans SemiBold"/>
              </a:rPr>
              <a:t> 한 결과</a:t>
            </a:r>
            <a:endParaRPr>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13" name="Shape 113"/>
        <p:cNvGrpSpPr/>
        <p:nvPr/>
      </p:nvGrpSpPr>
      <p:grpSpPr>
        <a:xfrm>
          <a:off x="0" y="0"/>
          <a:ext cx="0" cy="0"/>
          <a:chOff x="0" y="0"/>
          <a:chExt cx="0" cy="0"/>
        </a:xfrm>
      </p:grpSpPr>
      <p:grpSp>
        <p:nvGrpSpPr>
          <p:cNvPr id="114" name="Google Shape;114;p17"/>
          <p:cNvGrpSpPr/>
          <p:nvPr/>
        </p:nvGrpSpPr>
        <p:grpSpPr>
          <a:xfrm>
            <a:off x="328975" y="3049897"/>
            <a:ext cx="8486050" cy="1579523"/>
            <a:chOff x="531350" y="2900669"/>
            <a:chExt cx="8486050" cy="1728900"/>
          </a:xfrm>
        </p:grpSpPr>
        <p:sp>
          <p:nvSpPr>
            <p:cNvPr id="115" name="Google Shape;115;p17"/>
            <p:cNvSpPr/>
            <p:nvPr/>
          </p:nvSpPr>
          <p:spPr>
            <a:xfrm>
              <a:off x="3401425" y="2900669"/>
              <a:ext cx="2745900" cy="1728900"/>
            </a:xfrm>
            <a:prstGeom prst="roundRect">
              <a:avLst>
                <a:gd fmla="val 9862" name="adj"/>
              </a:avLst>
            </a:prstGeom>
            <a:solidFill>
              <a:srgbClr val="FFFFFF">
                <a:alpha val="5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7"/>
            <p:cNvSpPr/>
            <p:nvPr/>
          </p:nvSpPr>
          <p:spPr>
            <a:xfrm>
              <a:off x="6271500" y="2900669"/>
              <a:ext cx="2745900" cy="1728900"/>
            </a:xfrm>
            <a:prstGeom prst="roundRect">
              <a:avLst>
                <a:gd fmla="val 9862" name="adj"/>
              </a:avLst>
            </a:prstGeom>
            <a:solidFill>
              <a:srgbClr val="FFFFFF">
                <a:alpha val="5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p:nvPr/>
          </p:nvSpPr>
          <p:spPr>
            <a:xfrm>
              <a:off x="531350" y="2900669"/>
              <a:ext cx="2745900" cy="1728900"/>
            </a:xfrm>
            <a:prstGeom prst="roundRect">
              <a:avLst>
                <a:gd fmla="val 9862" name="adj"/>
              </a:avLst>
            </a:prstGeom>
            <a:solidFill>
              <a:srgbClr val="FFFFFF">
                <a:alpha val="5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18" name="Google Shape;118;p1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119" name="Google Shape;119;p1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120" name="Google Shape;120;p17"/>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121" name="Google Shape;121;p17"/>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122" name="Google Shape;122;p1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page.04</a:t>
            </a:r>
            <a:endParaRPr sz="700">
              <a:latin typeface="Inter Medium"/>
              <a:ea typeface="Inter Medium"/>
              <a:cs typeface="Inter Medium"/>
              <a:sym typeface="Inter Medium"/>
            </a:endParaRPr>
          </a:p>
        </p:txBody>
      </p:sp>
      <p:grpSp>
        <p:nvGrpSpPr>
          <p:cNvPr id="123" name="Google Shape;123;p17"/>
          <p:cNvGrpSpPr/>
          <p:nvPr/>
        </p:nvGrpSpPr>
        <p:grpSpPr>
          <a:xfrm>
            <a:off x="2544175" y="1370400"/>
            <a:ext cx="4058400" cy="1348100"/>
            <a:chOff x="2544175" y="1903800"/>
            <a:chExt cx="4058400" cy="1348100"/>
          </a:xfrm>
        </p:grpSpPr>
        <p:sp>
          <p:nvSpPr>
            <p:cNvPr id="124" name="Google Shape;124;p17"/>
            <p:cNvSpPr txBox="1"/>
            <p:nvPr/>
          </p:nvSpPr>
          <p:spPr>
            <a:xfrm>
              <a:off x="2544175" y="1903800"/>
              <a:ext cx="4058400" cy="1204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10000">
                  <a:solidFill>
                    <a:srgbClr val="434343"/>
                  </a:solidFill>
                  <a:latin typeface="Noto Sans SemiBold"/>
                  <a:ea typeface="Noto Sans SemiBold"/>
                  <a:cs typeface="Noto Sans SemiBold"/>
                  <a:sym typeface="Noto Sans SemiBold"/>
                </a:rPr>
                <a:t>VOC</a:t>
              </a:r>
              <a:endParaRPr sz="10000">
                <a:solidFill>
                  <a:srgbClr val="434343"/>
                </a:solidFill>
                <a:latin typeface="Noto Sans SemiBold"/>
                <a:ea typeface="Noto Sans SemiBold"/>
                <a:cs typeface="Noto Sans SemiBold"/>
                <a:sym typeface="Noto Sans SemiBold"/>
              </a:endParaRPr>
            </a:p>
          </p:txBody>
        </p:sp>
        <p:sp>
          <p:nvSpPr>
            <p:cNvPr id="125" name="Google Shape;125;p17"/>
            <p:cNvSpPr txBox="1"/>
            <p:nvPr/>
          </p:nvSpPr>
          <p:spPr>
            <a:xfrm>
              <a:off x="3073450" y="29132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ko" sz="1000">
                  <a:solidFill>
                    <a:srgbClr val="434343"/>
                  </a:solidFill>
                  <a:latin typeface="Noto Sans SemiBold"/>
                  <a:ea typeface="Noto Sans SemiBold"/>
                  <a:cs typeface="Noto Sans SemiBold"/>
                  <a:sym typeface="Noto Sans SemiBold"/>
                </a:rPr>
                <a:t>(Voice of Customer)</a:t>
              </a:r>
              <a:endParaRPr>
                <a:latin typeface="Noto Sans SemiBold"/>
                <a:ea typeface="Noto Sans SemiBold"/>
                <a:cs typeface="Noto Sans SemiBold"/>
                <a:sym typeface="Noto Sans SemiBold"/>
              </a:endParaRPr>
            </a:p>
          </p:txBody>
        </p:sp>
      </p:grpSp>
      <p:sp>
        <p:nvSpPr>
          <p:cNvPr id="126" name="Google Shape;126;p17"/>
          <p:cNvSpPr txBox="1"/>
          <p:nvPr/>
        </p:nvSpPr>
        <p:spPr>
          <a:xfrm>
            <a:off x="328975" y="3312325"/>
            <a:ext cx="2745900" cy="11607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rgbClr val="434343"/>
              </a:buClr>
              <a:buSzPts val="1000"/>
              <a:buFont typeface="Noto Sans SemiBold"/>
              <a:buChar char="●"/>
            </a:pPr>
            <a:r>
              <a:rPr lang="ko" sz="1000">
                <a:solidFill>
                  <a:srgbClr val="434343"/>
                </a:solidFill>
                <a:latin typeface="Noto Sans SemiBold"/>
                <a:ea typeface="Noto Sans SemiBold"/>
                <a:cs typeface="Noto Sans SemiBold"/>
                <a:sym typeface="Noto Sans SemiBold"/>
              </a:rPr>
              <a:t>고객의 </a:t>
            </a:r>
            <a:r>
              <a:rPr lang="ko" sz="1000">
                <a:solidFill>
                  <a:srgbClr val="980000"/>
                </a:solidFill>
                <a:latin typeface="Noto Sans SemiBold"/>
                <a:ea typeface="Noto Sans SemiBold"/>
                <a:cs typeface="Noto Sans SemiBold"/>
                <a:sym typeface="Noto Sans SemiBold"/>
              </a:rPr>
              <a:t>피드백, 리뷰, 의견 등을 체계적으로 수집하고 분석</a:t>
            </a:r>
            <a:endParaRPr sz="1000">
              <a:solidFill>
                <a:srgbClr val="980000"/>
              </a:solidFill>
              <a:latin typeface="Noto Sans SemiBold"/>
              <a:ea typeface="Noto Sans SemiBold"/>
              <a:cs typeface="Noto Sans SemiBold"/>
              <a:sym typeface="Noto Sans SemiBold"/>
            </a:endParaRPr>
          </a:p>
          <a:p>
            <a:pPr indent="-292100" lvl="0" marL="457200" rtl="0" algn="l">
              <a:lnSpc>
                <a:spcPct val="115000"/>
              </a:lnSpc>
              <a:spcBef>
                <a:spcPts val="0"/>
              </a:spcBef>
              <a:spcAft>
                <a:spcPts val="0"/>
              </a:spcAft>
              <a:buClr>
                <a:srgbClr val="434343"/>
              </a:buClr>
              <a:buSzPts val="1000"/>
              <a:buFont typeface="Noto Sans SemiBold"/>
              <a:buChar char="●"/>
            </a:pPr>
            <a:r>
              <a:rPr lang="ko" sz="1000">
                <a:solidFill>
                  <a:srgbClr val="434343"/>
                </a:solidFill>
                <a:latin typeface="Noto Sans SemiBold"/>
                <a:ea typeface="Noto Sans SemiBold"/>
                <a:cs typeface="Noto Sans SemiBold"/>
                <a:sym typeface="Noto Sans SemiBold"/>
              </a:rPr>
              <a:t>브랜드의 서비스에 중요한 </a:t>
            </a:r>
            <a:r>
              <a:rPr lang="ko" sz="1000">
                <a:solidFill>
                  <a:srgbClr val="980000"/>
                </a:solidFill>
                <a:latin typeface="Noto Sans SemiBold"/>
                <a:ea typeface="Noto Sans SemiBold"/>
                <a:cs typeface="Noto Sans SemiBold"/>
                <a:sym typeface="Noto Sans SemiBold"/>
              </a:rPr>
              <a:t>인사이트를 도출</a:t>
            </a:r>
            <a:r>
              <a:rPr lang="ko" sz="1000">
                <a:solidFill>
                  <a:srgbClr val="434343"/>
                </a:solidFill>
                <a:latin typeface="Noto Sans SemiBold"/>
                <a:ea typeface="Noto Sans SemiBold"/>
                <a:cs typeface="Noto Sans SemiBold"/>
                <a:sym typeface="Noto Sans SemiBold"/>
              </a:rPr>
              <a:t>하는 과정</a:t>
            </a:r>
            <a:endParaRPr sz="1000">
              <a:solidFill>
                <a:srgbClr val="434343"/>
              </a:solidFill>
              <a:latin typeface="Noto Sans SemiBold"/>
              <a:ea typeface="Noto Sans SemiBold"/>
              <a:cs typeface="Noto Sans SemiBold"/>
              <a:sym typeface="Noto Sans SemiBold"/>
            </a:endParaRPr>
          </a:p>
        </p:txBody>
      </p:sp>
      <p:sp>
        <p:nvSpPr>
          <p:cNvPr id="127" name="Google Shape;127;p17"/>
          <p:cNvSpPr txBox="1"/>
          <p:nvPr/>
        </p:nvSpPr>
        <p:spPr>
          <a:xfrm>
            <a:off x="3200488" y="3546325"/>
            <a:ext cx="27459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rgbClr val="434343"/>
              </a:buClr>
              <a:buSzPts val="1000"/>
              <a:buFont typeface="Noto Sans SemiBold"/>
              <a:buChar char="●"/>
            </a:pPr>
            <a:r>
              <a:rPr lang="ko" sz="1000">
                <a:solidFill>
                  <a:srgbClr val="434343"/>
                </a:solidFill>
                <a:latin typeface="Noto Sans SemiBold"/>
                <a:ea typeface="Noto Sans SemiBold"/>
                <a:cs typeface="Noto Sans SemiBold"/>
                <a:sym typeface="Noto Sans SemiBold"/>
              </a:rPr>
              <a:t>VOC 분석을 통해 기업은 고객의 </a:t>
            </a:r>
            <a:r>
              <a:rPr lang="ko" sz="1000">
                <a:solidFill>
                  <a:srgbClr val="980000"/>
                </a:solidFill>
                <a:latin typeface="Noto Sans SemiBold"/>
                <a:ea typeface="Noto Sans SemiBold"/>
                <a:cs typeface="Noto Sans SemiBold"/>
                <a:sym typeface="Noto Sans SemiBold"/>
              </a:rPr>
              <a:t>만족도를 정확하게 파악</a:t>
            </a:r>
            <a:endParaRPr sz="1000">
              <a:solidFill>
                <a:srgbClr val="980000"/>
              </a:solidFill>
              <a:latin typeface="Noto Sans SemiBold"/>
              <a:ea typeface="Noto Sans SemiBold"/>
              <a:cs typeface="Noto Sans SemiBold"/>
              <a:sym typeface="Noto Sans SemiBold"/>
            </a:endParaRPr>
          </a:p>
          <a:p>
            <a:pPr indent="-292100" lvl="0" marL="457200" rtl="0" algn="l">
              <a:lnSpc>
                <a:spcPct val="115000"/>
              </a:lnSpc>
              <a:spcBef>
                <a:spcPts val="0"/>
              </a:spcBef>
              <a:spcAft>
                <a:spcPts val="0"/>
              </a:spcAft>
              <a:buClr>
                <a:srgbClr val="434343"/>
              </a:buClr>
              <a:buSzPts val="1000"/>
              <a:buFont typeface="Noto Sans SemiBold"/>
              <a:buChar char="●"/>
            </a:pPr>
            <a:r>
              <a:rPr lang="ko" sz="1000">
                <a:solidFill>
                  <a:srgbClr val="980000"/>
                </a:solidFill>
                <a:latin typeface="Noto Sans SemiBold"/>
                <a:ea typeface="Noto Sans SemiBold"/>
                <a:cs typeface="Noto Sans SemiBold"/>
                <a:sym typeface="Noto Sans SemiBold"/>
              </a:rPr>
              <a:t>불만사항과 개선 요구사항</a:t>
            </a:r>
            <a:r>
              <a:rPr lang="ko" sz="1000">
                <a:solidFill>
                  <a:srgbClr val="434343"/>
                </a:solidFill>
                <a:latin typeface="Noto Sans SemiBold"/>
                <a:ea typeface="Noto Sans SemiBold"/>
                <a:cs typeface="Noto Sans SemiBold"/>
                <a:sym typeface="Noto Sans SemiBold"/>
              </a:rPr>
              <a:t>을 식별</a:t>
            </a:r>
            <a:endParaRPr sz="1000">
              <a:solidFill>
                <a:srgbClr val="434343"/>
              </a:solidFill>
              <a:latin typeface="Noto Sans SemiBold"/>
              <a:ea typeface="Noto Sans SemiBold"/>
              <a:cs typeface="Noto Sans SemiBold"/>
              <a:sym typeface="Noto Sans SemiBold"/>
            </a:endParaRPr>
          </a:p>
        </p:txBody>
      </p:sp>
      <p:sp>
        <p:nvSpPr>
          <p:cNvPr id="128" name="Google Shape;128;p17"/>
          <p:cNvSpPr txBox="1"/>
          <p:nvPr/>
        </p:nvSpPr>
        <p:spPr>
          <a:xfrm>
            <a:off x="6072000" y="3546325"/>
            <a:ext cx="27459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rgbClr val="434343"/>
              </a:buClr>
              <a:buSzPts val="1000"/>
              <a:buFont typeface="Noto Sans SemiBold"/>
              <a:buChar char="●"/>
            </a:pPr>
            <a:r>
              <a:rPr lang="ko" sz="1000">
                <a:solidFill>
                  <a:srgbClr val="980000"/>
                </a:solidFill>
                <a:latin typeface="Noto Sans SemiBold"/>
                <a:ea typeface="Noto Sans SemiBold"/>
                <a:cs typeface="Noto Sans SemiBold"/>
                <a:sym typeface="Noto Sans SemiBold"/>
              </a:rPr>
              <a:t>고</a:t>
            </a:r>
            <a:r>
              <a:rPr lang="ko" sz="1000">
                <a:solidFill>
                  <a:srgbClr val="980000"/>
                </a:solidFill>
                <a:latin typeface="Noto Sans SemiBold"/>
                <a:ea typeface="Noto Sans SemiBold"/>
                <a:cs typeface="Noto Sans SemiBold"/>
                <a:sym typeface="Noto Sans SemiBold"/>
              </a:rPr>
              <a:t>객의 요구와 트렌드를 반영</a:t>
            </a:r>
            <a:r>
              <a:rPr lang="ko" sz="1000">
                <a:solidFill>
                  <a:srgbClr val="434343"/>
                </a:solidFill>
                <a:latin typeface="Noto Sans SemiBold"/>
                <a:ea typeface="Noto Sans SemiBold"/>
                <a:cs typeface="Noto Sans SemiBold"/>
                <a:sym typeface="Noto Sans SemiBold"/>
              </a:rPr>
              <a:t>한 마케팅 전략을 수립</a:t>
            </a:r>
            <a:endParaRPr sz="1000">
              <a:solidFill>
                <a:srgbClr val="434343"/>
              </a:solidFill>
              <a:latin typeface="Noto Sans SemiBold"/>
              <a:ea typeface="Noto Sans SemiBold"/>
              <a:cs typeface="Noto Sans SemiBold"/>
              <a:sym typeface="Noto Sans SemiBold"/>
            </a:endParaRPr>
          </a:p>
          <a:p>
            <a:pPr indent="-292100" lvl="0" marL="457200" rtl="0" algn="l">
              <a:lnSpc>
                <a:spcPct val="115000"/>
              </a:lnSpc>
              <a:spcBef>
                <a:spcPts val="0"/>
              </a:spcBef>
              <a:spcAft>
                <a:spcPts val="0"/>
              </a:spcAft>
              <a:buClr>
                <a:srgbClr val="434343"/>
              </a:buClr>
              <a:buSzPts val="1000"/>
              <a:buFont typeface="Noto Sans SemiBold"/>
              <a:buChar char="●"/>
            </a:pPr>
            <a:r>
              <a:rPr lang="ko" sz="1000">
                <a:solidFill>
                  <a:srgbClr val="980000"/>
                </a:solidFill>
                <a:latin typeface="Noto Sans SemiBold"/>
                <a:ea typeface="Noto Sans SemiBold"/>
                <a:cs typeface="Noto Sans SemiBold"/>
                <a:sym typeface="Noto Sans SemiBold"/>
              </a:rPr>
              <a:t>타겟 고객</a:t>
            </a:r>
            <a:r>
              <a:rPr lang="ko" sz="1000">
                <a:solidFill>
                  <a:srgbClr val="434343"/>
                </a:solidFill>
                <a:latin typeface="Noto Sans SemiBold"/>
                <a:ea typeface="Noto Sans SemiBold"/>
                <a:cs typeface="Noto Sans SemiBold"/>
                <a:sym typeface="Noto Sans SemiBold"/>
              </a:rPr>
              <a:t>에게 더 효과적으로 접근</a:t>
            </a:r>
            <a:endParaRPr sz="1000">
              <a:solidFill>
                <a:srgbClr val="434343"/>
              </a:solidFill>
              <a:latin typeface="Noto Sans SemiBold"/>
              <a:ea typeface="Noto Sans SemiBold"/>
              <a:cs typeface="Noto Sans SemiBold"/>
              <a:sym typeface="Noto Sans SemiBold"/>
            </a:endParaRPr>
          </a:p>
        </p:txBody>
      </p:sp>
      <p:sp>
        <p:nvSpPr>
          <p:cNvPr id="129" name="Google Shape;129;p17"/>
          <p:cNvSpPr txBox="1"/>
          <p:nvPr/>
        </p:nvSpPr>
        <p:spPr>
          <a:xfrm>
            <a:off x="121532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FFFF"/>
                </a:solidFill>
                <a:latin typeface="Noto Sans"/>
                <a:ea typeface="Noto Sans"/>
                <a:cs typeface="Noto Sans"/>
                <a:sym typeface="Noto Sans"/>
              </a:rPr>
              <a:t>01</a:t>
            </a:r>
            <a:endParaRPr b="1" sz="4000">
              <a:solidFill>
                <a:srgbClr val="FFFFFF"/>
              </a:solidFill>
              <a:latin typeface="Noto Sans"/>
              <a:ea typeface="Noto Sans"/>
              <a:cs typeface="Noto Sans"/>
              <a:sym typeface="Noto Sans"/>
            </a:endParaRPr>
          </a:p>
        </p:txBody>
      </p:sp>
      <p:sp>
        <p:nvSpPr>
          <p:cNvPr id="130" name="Google Shape;130;p17"/>
          <p:cNvSpPr txBox="1"/>
          <p:nvPr/>
        </p:nvSpPr>
        <p:spPr>
          <a:xfrm>
            <a:off x="408540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FFFF"/>
                </a:solidFill>
                <a:latin typeface="Noto Sans"/>
                <a:ea typeface="Noto Sans"/>
                <a:cs typeface="Noto Sans"/>
                <a:sym typeface="Noto Sans"/>
              </a:rPr>
              <a:t>02</a:t>
            </a:r>
            <a:endParaRPr b="1" sz="4000">
              <a:solidFill>
                <a:srgbClr val="FFFFFF"/>
              </a:solidFill>
              <a:latin typeface="Noto Sans"/>
              <a:ea typeface="Noto Sans"/>
              <a:cs typeface="Noto Sans"/>
              <a:sym typeface="Noto Sans"/>
            </a:endParaRPr>
          </a:p>
        </p:txBody>
      </p:sp>
      <p:sp>
        <p:nvSpPr>
          <p:cNvPr id="131" name="Google Shape;131;p17"/>
          <p:cNvSpPr txBox="1"/>
          <p:nvPr/>
        </p:nvSpPr>
        <p:spPr>
          <a:xfrm>
            <a:off x="695822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FFFF"/>
                </a:solidFill>
                <a:latin typeface="Noto Sans"/>
                <a:ea typeface="Noto Sans"/>
                <a:cs typeface="Noto Sans"/>
                <a:sym typeface="Noto Sans"/>
              </a:rPr>
              <a:t>03</a:t>
            </a:r>
            <a:endParaRPr b="1" sz="4000">
              <a:solidFill>
                <a:srgbClr val="FFFFFF"/>
              </a:solidFill>
              <a:latin typeface="Noto Sans"/>
              <a:ea typeface="Noto Sans"/>
              <a:cs typeface="Noto Sans"/>
              <a:sym typeface="Noto Sans"/>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93" name="Shape 793"/>
        <p:cNvGrpSpPr/>
        <p:nvPr/>
      </p:nvGrpSpPr>
      <p:grpSpPr>
        <a:xfrm>
          <a:off x="0" y="0"/>
          <a:ext cx="0" cy="0"/>
          <a:chOff x="0" y="0"/>
          <a:chExt cx="0" cy="0"/>
        </a:xfrm>
      </p:grpSpPr>
      <p:cxnSp>
        <p:nvCxnSpPr>
          <p:cNvPr id="794" name="Google Shape;794;p5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795" name="Google Shape;795;p5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796" name="Google Shape;796;p5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797" name="Google Shape;797;p53"/>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Footprint 알고리즘</a:t>
            </a:r>
            <a:endParaRPr>
              <a:solidFill>
                <a:srgbClr val="666666"/>
              </a:solidFill>
              <a:latin typeface="Inter SemiBold"/>
              <a:ea typeface="Inter SemiBold"/>
              <a:cs typeface="Inter SemiBold"/>
              <a:sym typeface="Inter SemiBold"/>
            </a:endParaRPr>
          </a:p>
        </p:txBody>
      </p:sp>
      <p:sp>
        <p:nvSpPr>
          <p:cNvPr id="798" name="Google Shape;798;p5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page.39</a:t>
            </a:r>
            <a:endParaRPr sz="700">
              <a:latin typeface="Inter Medium"/>
              <a:ea typeface="Inter Medium"/>
              <a:cs typeface="Inter Medium"/>
              <a:sym typeface="Inter Medium"/>
            </a:endParaRPr>
          </a:p>
        </p:txBody>
      </p:sp>
      <p:sp>
        <p:nvSpPr>
          <p:cNvPr id="799" name="Google Shape;799;p53"/>
          <p:cNvSpPr txBox="1"/>
          <p:nvPr/>
        </p:nvSpPr>
        <p:spPr>
          <a:xfrm>
            <a:off x="381500" y="1325100"/>
            <a:ext cx="3753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a:t>
            </a:r>
            <a:r>
              <a:rPr lang="ko">
                <a:solidFill>
                  <a:schemeClr val="dk1"/>
                </a:solidFill>
                <a:latin typeface="Noto Sans SemiBold"/>
                <a:ea typeface="Noto Sans SemiBold"/>
                <a:cs typeface="Noto Sans SemiBold"/>
                <a:sym typeface="Noto Sans SemiBold"/>
              </a:rPr>
              <a:t>Footprint Matrix는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프로세스의 실행 흔적을 시각화한 표</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100">
                <a:solidFill>
                  <a:schemeClr val="dk1"/>
                </a:solidFill>
                <a:latin typeface="Noto Sans Medium"/>
                <a:ea typeface="Noto Sans Medium"/>
                <a:cs typeface="Noto Sans Medium"/>
                <a:sym typeface="Noto Sans Medium"/>
              </a:rPr>
              <a:t>01) 프로세스의 활동과 그 활동 간의 관계를 나타냄.</a:t>
            </a:r>
            <a:endParaRPr sz="11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1100">
                <a:solidFill>
                  <a:schemeClr val="dk1"/>
                </a:solidFill>
                <a:latin typeface="Noto Sans Medium"/>
                <a:ea typeface="Noto Sans Medium"/>
                <a:cs typeface="Noto Sans Medium"/>
                <a:sym typeface="Noto Sans Medium"/>
              </a:rPr>
              <a:t>02) 프로세스의 성과를 분석하고, </a:t>
            </a:r>
            <a:endParaRPr sz="11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100">
                <a:solidFill>
                  <a:schemeClr val="dk1"/>
                </a:solidFill>
                <a:latin typeface="Noto Sans Medium"/>
                <a:ea typeface="Noto Sans Medium"/>
                <a:cs typeface="Noto Sans Medium"/>
                <a:sym typeface="Noto Sans Medium"/>
              </a:rPr>
              <a:t>병목 현상, 비효율성을 식별하는 데 도움을 줌</a:t>
            </a:r>
            <a:endParaRPr sz="1100">
              <a:solidFill>
                <a:schemeClr val="dk1"/>
              </a:solidFill>
              <a:latin typeface="Noto Sans Medium"/>
              <a:ea typeface="Noto Sans Medium"/>
              <a:cs typeface="Noto Sans Medium"/>
              <a:sym typeface="Noto Sans Medium"/>
            </a:endParaRPr>
          </a:p>
        </p:txBody>
      </p:sp>
      <p:sp>
        <p:nvSpPr>
          <p:cNvPr id="800" name="Google Shape;800;p53"/>
          <p:cNvSpPr txBox="1"/>
          <p:nvPr/>
        </p:nvSpPr>
        <p:spPr>
          <a:xfrm>
            <a:off x="381500" y="2843350"/>
            <a:ext cx="37533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1A1918"/>
                </a:solidFill>
                <a:latin typeface="Noto Sans SemiBold"/>
                <a:ea typeface="Noto Sans SemiBold"/>
                <a:cs typeface="Noto Sans SemiBold"/>
                <a:sym typeface="Noto Sans SemiBold"/>
              </a:rPr>
              <a:t>v</a:t>
            </a:r>
            <a:endParaRPr sz="12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200">
                <a:solidFill>
                  <a:srgbClr val="1A1918"/>
                </a:solidFill>
                <a:latin typeface="Noto Sans SemiBold"/>
                <a:ea typeface="Noto Sans SemiBold"/>
                <a:cs typeface="Noto Sans SemiBold"/>
                <a:sym typeface="Noto Sans SemiBold"/>
              </a:rPr>
              <a:t>v</a:t>
            </a:r>
            <a:endParaRPr sz="12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2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01) </a:t>
            </a:r>
            <a:r>
              <a:rPr lang="ko" sz="1100">
                <a:solidFill>
                  <a:srgbClr val="1A1918"/>
                </a:solidFill>
                <a:latin typeface="Noto Sans SemiBold"/>
                <a:ea typeface="Noto Sans SemiBold"/>
                <a:cs typeface="Noto Sans SemiBold"/>
                <a:sym typeface="Noto Sans SemiBold"/>
              </a:rPr>
              <a:t>풋프린트 매트릭스를 리뷰에 적용, </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02) 리뷰의 패턴을 시각화하여 어떤 요소가 고객에게  </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      긍정적 혹은 부정적인 영향을 미치는지를 파악</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03) 수집된 리뷰의 키워드마다 개체명인식 </a:t>
            </a:r>
            <a:endParaRPr sz="1100">
              <a:solidFill>
                <a:srgbClr val="1A1918"/>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100">
                <a:solidFill>
                  <a:srgbClr val="1A1918"/>
                </a:solidFill>
                <a:latin typeface="Noto Sans SemiBold"/>
                <a:ea typeface="Noto Sans SemiBold"/>
                <a:cs typeface="Noto Sans SemiBold"/>
                <a:sym typeface="Noto Sans SemiBold"/>
              </a:rPr>
              <a:t>04) 작성된 리뷰의 패턴 파악</a:t>
            </a:r>
            <a:endParaRPr sz="1100">
              <a:solidFill>
                <a:srgbClr val="1A1918"/>
              </a:solidFill>
              <a:latin typeface="Noto Sans SemiBold"/>
              <a:ea typeface="Noto Sans SemiBold"/>
              <a:cs typeface="Noto Sans SemiBold"/>
              <a:sym typeface="Noto Sans SemiBold"/>
            </a:endParaRPr>
          </a:p>
        </p:txBody>
      </p:sp>
      <p:pic>
        <p:nvPicPr>
          <p:cNvPr id="801" name="Google Shape;801;p53"/>
          <p:cNvPicPr preferRelativeResize="0"/>
          <p:nvPr/>
        </p:nvPicPr>
        <p:blipFill>
          <a:blip r:embed="rId3">
            <a:alphaModFix/>
          </a:blip>
          <a:stretch>
            <a:fillRect/>
          </a:stretch>
        </p:blipFill>
        <p:spPr>
          <a:xfrm>
            <a:off x="4369756" y="2431937"/>
            <a:ext cx="4327962" cy="2155663"/>
          </a:xfrm>
          <a:prstGeom prst="rect">
            <a:avLst/>
          </a:prstGeom>
          <a:noFill/>
          <a:ln>
            <a:noFill/>
          </a:ln>
        </p:spPr>
      </p:pic>
      <p:pic>
        <p:nvPicPr>
          <p:cNvPr id="802" name="Google Shape;802;p53"/>
          <p:cNvPicPr preferRelativeResize="0"/>
          <p:nvPr/>
        </p:nvPicPr>
        <p:blipFill>
          <a:blip r:embed="rId4">
            <a:alphaModFix/>
          </a:blip>
          <a:stretch>
            <a:fillRect/>
          </a:stretch>
        </p:blipFill>
        <p:spPr>
          <a:xfrm>
            <a:off x="4893984" y="845825"/>
            <a:ext cx="3279508" cy="1180587"/>
          </a:xfrm>
          <a:prstGeom prst="rect">
            <a:avLst/>
          </a:prstGeom>
          <a:noFill/>
          <a:ln>
            <a:noFill/>
          </a:ln>
        </p:spPr>
      </p:pic>
      <p:sp>
        <p:nvSpPr>
          <p:cNvPr id="803" name="Google Shape;803;p53"/>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12 | </a:t>
            </a:r>
            <a:r>
              <a:rPr lang="ko" sz="1800">
                <a:solidFill>
                  <a:srgbClr val="FFFFFF"/>
                </a:solidFill>
                <a:highlight>
                  <a:srgbClr val="000000"/>
                </a:highlight>
                <a:latin typeface="Noto Sans SemiBold"/>
                <a:ea typeface="Noto Sans SemiBold"/>
                <a:cs typeface="Noto Sans SemiBold"/>
                <a:sym typeface="Noto Sans SemiBold"/>
              </a:rPr>
              <a:t>Footprint</a:t>
            </a:r>
            <a:r>
              <a:rPr lang="ko" sz="1800">
                <a:solidFill>
                  <a:srgbClr val="FFFFFF"/>
                </a:solidFill>
                <a:highlight>
                  <a:srgbClr val="000000"/>
                </a:highlight>
                <a:latin typeface="Noto Sans SemiBold"/>
                <a:ea typeface="Noto Sans SemiBold"/>
                <a:cs typeface="Noto Sans SemiBold"/>
                <a:sym typeface="Noto Sans SemiBold"/>
              </a:rPr>
              <a:t> Matrix</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04" name="Google Shape;804;p53"/>
          <p:cNvSpPr/>
          <p:nvPr/>
        </p:nvSpPr>
        <p:spPr>
          <a:xfrm rot="10800000">
            <a:off x="6369938" y="2145613"/>
            <a:ext cx="327600" cy="167100"/>
          </a:xfrm>
          <a:prstGeom prst="triangl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08" name="Shape 808"/>
        <p:cNvGrpSpPr/>
        <p:nvPr/>
      </p:nvGrpSpPr>
      <p:grpSpPr>
        <a:xfrm>
          <a:off x="0" y="0"/>
          <a:ext cx="0" cy="0"/>
          <a:chOff x="0" y="0"/>
          <a:chExt cx="0" cy="0"/>
        </a:xfrm>
      </p:grpSpPr>
      <p:pic>
        <p:nvPicPr>
          <p:cNvPr id="809" name="Google Shape;809;p54"/>
          <p:cNvPicPr preferRelativeResize="0"/>
          <p:nvPr/>
        </p:nvPicPr>
        <p:blipFill>
          <a:blip r:embed="rId3">
            <a:alphaModFix/>
          </a:blip>
          <a:stretch>
            <a:fillRect/>
          </a:stretch>
        </p:blipFill>
        <p:spPr>
          <a:xfrm>
            <a:off x="5885781" y="911825"/>
            <a:ext cx="2943120" cy="2276575"/>
          </a:xfrm>
          <a:prstGeom prst="rect">
            <a:avLst/>
          </a:prstGeom>
          <a:noFill/>
          <a:ln>
            <a:noFill/>
          </a:ln>
        </p:spPr>
      </p:pic>
      <p:cxnSp>
        <p:nvCxnSpPr>
          <p:cNvPr id="810" name="Google Shape;810;p54"/>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811" name="Google Shape;811;p54"/>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812" name="Google Shape;812;p54"/>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13" name="Google Shape;813;p54"/>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Footprint 알고리즘</a:t>
            </a:r>
            <a:endParaRPr>
              <a:solidFill>
                <a:srgbClr val="666666"/>
              </a:solidFill>
              <a:latin typeface="Inter SemiBold"/>
              <a:ea typeface="Inter SemiBold"/>
              <a:cs typeface="Inter SemiBold"/>
              <a:sym typeface="Inter SemiBold"/>
            </a:endParaRPr>
          </a:p>
        </p:txBody>
      </p:sp>
      <p:sp>
        <p:nvSpPr>
          <p:cNvPr id="814" name="Google Shape;814;p5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page.40</a:t>
            </a:r>
            <a:endParaRPr sz="700">
              <a:latin typeface="Inter Medium"/>
              <a:ea typeface="Inter Medium"/>
              <a:cs typeface="Inter Medium"/>
              <a:sym typeface="Inter Medium"/>
            </a:endParaRPr>
          </a:p>
        </p:txBody>
      </p:sp>
      <p:pic>
        <p:nvPicPr>
          <p:cNvPr id="815" name="Google Shape;815;p54"/>
          <p:cNvPicPr preferRelativeResize="0"/>
          <p:nvPr/>
        </p:nvPicPr>
        <p:blipFill>
          <a:blip r:embed="rId4">
            <a:alphaModFix/>
          </a:blip>
          <a:stretch>
            <a:fillRect/>
          </a:stretch>
        </p:blipFill>
        <p:spPr>
          <a:xfrm>
            <a:off x="993750" y="3467375"/>
            <a:ext cx="7156501" cy="890975"/>
          </a:xfrm>
          <a:prstGeom prst="rect">
            <a:avLst/>
          </a:prstGeom>
          <a:noFill/>
          <a:ln>
            <a:noFill/>
          </a:ln>
        </p:spPr>
      </p:pic>
      <p:sp>
        <p:nvSpPr>
          <p:cNvPr id="816" name="Google Shape;816;p54"/>
          <p:cNvSpPr txBox="1"/>
          <p:nvPr/>
        </p:nvSpPr>
        <p:spPr>
          <a:xfrm>
            <a:off x="298200" y="768000"/>
            <a:ext cx="6227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12 | Footprint Matrix 적용,프로세스 마이닝</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17" name="Google Shape;817;p54"/>
          <p:cNvSpPr txBox="1"/>
          <p:nvPr/>
        </p:nvSpPr>
        <p:spPr>
          <a:xfrm>
            <a:off x="381500" y="1325100"/>
            <a:ext cx="6143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a:t>
            </a:r>
            <a:r>
              <a:rPr lang="ko">
                <a:solidFill>
                  <a:schemeClr val="dk1"/>
                </a:solidFill>
                <a:latin typeface="Noto Sans SemiBold"/>
                <a:ea typeface="Noto Sans SemiBold"/>
                <a:cs typeface="Noto Sans SemiBold"/>
                <a:sym typeface="Noto Sans SemiBold"/>
              </a:rPr>
              <a:t>학습데이터와 테스트 데이터로 나누어 진행.</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a:solidFill>
                  <a:schemeClr val="dk1"/>
                </a:solidFill>
                <a:latin typeface="Noto Sans SemiBold"/>
                <a:ea typeface="Noto Sans SemiBold"/>
                <a:cs typeface="Noto Sans SemiBold"/>
                <a:sym typeface="Noto Sans SemiBold"/>
              </a:rPr>
              <a:t>:학습데이터로 도출한 프로세스가 테스트 데이터와 일치하는 지 확인</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전체 로그에서 모델에 잘 맞는 추적비율 (**perc_fit_traces): 97.29, </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평균 추적 적합도(**average_trace_fitness): 0.99, </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전체 로그의 적합도(**log_fitness): 0.99, </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로그 내 잘 맞는 추적 비율(**percentage_of_fitting_traces): 97.29</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lang="ko" sz="1000">
                <a:solidFill>
                  <a:schemeClr val="dk1"/>
                </a:solidFill>
                <a:latin typeface="Noto Sans Medium"/>
                <a:ea typeface="Noto Sans Medium"/>
                <a:cs typeface="Noto Sans Medium"/>
                <a:sym typeface="Noto Sans Medium"/>
              </a:rPr>
              <a:t>- 학습데이터로 도출한 ‘프로세스’와 테스트 데이터의 일치율은 97.29%인 것을 확인할 수 있음</a:t>
            </a:r>
            <a:endParaRPr sz="10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1100">
              <a:solidFill>
                <a:schemeClr val="dk1"/>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t/>
            </a:r>
            <a:endParaRPr sz="1100">
              <a:solidFill>
                <a:schemeClr val="dk1"/>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21" name="Shape 821"/>
        <p:cNvGrpSpPr/>
        <p:nvPr/>
      </p:nvGrpSpPr>
      <p:grpSpPr>
        <a:xfrm>
          <a:off x="0" y="0"/>
          <a:ext cx="0" cy="0"/>
          <a:chOff x="0" y="0"/>
          <a:chExt cx="0" cy="0"/>
        </a:xfrm>
      </p:grpSpPr>
      <p:sp>
        <p:nvSpPr>
          <p:cNvPr id="822" name="Google Shape;822;p55"/>
          <p:cNvSpPr/>
          <p:nvPr/>
        </p:nvSpPr>
        <p:spPr>
          <a:xfrm>
            <a:off x="75" y="812900"/>
            <a:ext cx="9144000" cy="4637100"/>
          </a:xfrm>
          <a:prstGeom prst="roundRect">
            <a:avLst>
              <a:gd fmla="val 2963"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23" name="Google Shape;823;p5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24" name="Google Shape;824;p5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25" name="Google Shape;825;p55"/>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시스템 구성도</a:t>
            </a:r>
            <a:endParaRPr>
              <a:solidFill>
                <a:srgbClr val="666666"/>
              </a:solidFill>
              <a:latin typeface="Inter SemiBold"/>
              <a:ea typeface="Inter SemiBold"/>
              <a:cs typeface="Inter SemiBold"/>
              <a:sym typeface="Inter SemiBold"/>
            </a:endParaRPr>
          </a:p>
        </p:txBody>
      </p:sp>
      <p:sp>
        <p:nvSpPr>
          <p:cNvPr id="826" name="Google Shape;826;p55"/>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page.41</a:t>
            </a:r>
            <a:endParaRPr sz="700">
              <a:latin typeface="Inter Medium"/>
              <a:ea typeface="Inter Medium"/>
              <a:cs typeface="Inter Medium"/>
              <a:sym typeface="Inter Medium"/>
            </a:endParaRPr>
          </a:p>
        </p:txBody>
      </p:sp>
      <p:pic>
        <p:nvPicPr>
          <p:cNvPr id="827" name="Google Shape;827;p55"/>
          <p:cNvPicPr preferRelativeResize="0"/>
          <p:nvPr/>
        </p:nvPicPr>
        <p:blipFill>
          <a:blip r:embed="rId3">
            <a:alphaModFix/>
          </a:blip>
          <a:stretch>
            <a:fillRect/>
          </a:stretch>
        </p:blipFill>
        <p:spPr>
          <a:xfrm>
            <a:off x="855775" y="934700"/>
            <a:ext cx="7432451" cy="4143025"/>
          </a:xfrm>
          <a:prstGeom prst="rect">
            <a:avLst/>
          </a:prstGeom>
          <a:noFill/>
          <a:ln>
            <a:noFill/>
          </a:ln>
        </p:spPr>
      </p:pic>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31" name="Shape 831"/>
        <p:cNvGrpSpPr/>
        <p:nvPr/>
      </p:nvGrpSpPr>
      <p:grpSpPr>
        <a:xfrm>
          <a:off x="0" y="0"/>
          <a:ext cx="0" cy="0"/>
          <a:chOff x="0" y="0"/>
          <a:chExt cx="0" cy="0"/>
        </a:xfrm>
      </p:grpSpPr>
      <p:sp>
        <p:nvSpPr>
          <p:cNvPr id="832" name="Google Shape;832;p56"/>
          <p:cNvSpPr/>
          <p:nvPr/>
        </p:nvSpPr>
        <p:spPr>
          <a:xfrm>
            <a:off x="75" y="812900"/>
            <a:ext cx="9144000" cy="4637100"/>
          </a:xfrm>
          <a:prstGeom prst="roundRect">
            <a:avLst>
              <a:gd fmla="val 2963"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33" name="Google Shape;833;p56"/>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34" name="Google Shape;834;p56"/>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35" name="Google Shape;835;p56"/>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ERD</a:t>
            </a:r>
            <a:endParaRPr>
              <a:solidFill>
                <a:srgbClr val="666666"/>
              </a:solidFill>
              <a:latin typeface="Inter SemiBold"/>
              <a:ea typeface="Inter SemiBold"/>
              <a:cs typeface="Inter SemiBold"/>
              <a:sym typeface="Inter SemiBold"/>
            </a:endParaRPr>
          </a:p>
        </p:txBody>
      </p:sp>
      <p:sp>
        <p:nvSpPr>
          <p:cNvPr id="836" name="Google Shape;836;p5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page.42</a:t>
            </a:r>
            <a:endParaRPr sz="700">
              <a:latin typeface="Inter Medium"/>
              <a:ea typeface="Inter Medium"/>
              <a:cs typeface="Inter Medium"/>
              <a:sym typeface="Inter Medium"/>
            </a:endParaRPr>
          </a:p>
        </p:txBody>
      </p:sp>
      <p:pic>
        <p:nvPicPr>
          <p:cNvPr id="837" name="Google Shape;837;p56"/>
          <p:cNvPicPr preferRelativeResize="0"/>
          <p:nvPr/>
        </p:nvPicPr>
        <p:blipFill>
          <a:blip r:embed="rId3">
            <a:alphaModFix/>
          </a:blip>
          <a:stretch>
            <a:fillRect/>
          </a:stretch>
        </p:blipFill>
        <p:spPr>
          <a:xfrm>
            <a:off x="1622450" y="1002250"/>
            <a:ext cx="5899100" cy="4062000"/>
          </a:xfrm>
          <a:prstGeom prst="rect">
            <a:avLst/>
          </a:prstGeom>
          <a:noFill/>
          <a:ln>
            <a:noFill/>
          </a:ln>
        </p:spPr>
      </p:pic>
      <p:sp>
        <p:nvSpPr>
          <p:cNvPr id="838" name="Google Shape;838;p56"/>
          <p:cNvSpPr/>
          <p:nvPr/>
        </p:nvSpPr>
        <p:spPr>
          <a:xfrm>
            <a:off x="5388275" y="4806825"/>
            <a:ext cx="582900" cy="99600"/>
          </a:xfrm>
          <a:prstGeom prst="rect">
            <a:avLst/>
          </a:prstGeom>
          <a:solidFill>
            <a:srgbClr val="D9EAD3">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56"/>
          <p:cNvSpPr/>
          <p:nvPr/>
        </p:nvSpPr>
        <p:spPr>
          <a:xfrm>
            <a:off x="6468150" y="1262650"/>
            <a:ext cx="582900" cy="99600"/>
          </a:xfrm>
          <a:prstGeom prst="rect">
            <a:avLst/>
          </a:prstGeom>
          <a:solidFill>
            <a:srgbClr val="D9EAD3">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43" name="Shape 843"/>
        <p:cNvGrpSpPr/>
        <p:nvPr/>
      </p:nvGrpSpPr>
      <p:grpSpPr>
        <a:xfrm>
          <a:off x="0" y="0"/>
          <a:ext cx="0" cy="0"/>
          <a:chOff x="0" y="0"/>
          <a:chExt cx="0" cy="0"/>
        </a:xfrm>
      </p:grpSpPr>
      <p:cxnSp>
        <p:nvCxnSpPr>
          <p:cNvPr id="844" name="Google Shape;844;p57"/>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45" name="Google Shape;845;p57"/>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46" name="Google Shape;846;p57"/>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47" name="Google Shape;847;p5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page.43</a:t>
            </a:r>
            <a:endParaRPr sz="700">
              <a:latin typeface="Inter Medium"/>
              <a:ea typeface="Inter Medium"/>
              <a:cs typeface="Inter Medium"/>
              <a:sym typeface="Inter Medium"/>
            </a:endParaRPr>
          </a:p>
        </p:txBody>
      </p:sp>
      <p:cxnSp>
        <p:nvCxnSpPr>
          <p:cNvPr id="848" name="Google Shape;848;p57"/>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pic>
        <p:nvPicPr>
          <p:cNvPr id="849" name="Google Shape;849;p57"/>
          <p:cNvPicPr preferRelativeResize="0"/>
          <p:nvPr/>
        </p:nvPicPr>
        <p:blipFill>
          <a:blip r:embed="rId3">
            <a:alphaModFix/>
          </a:blip>
          <a:stretch>
            <a:fillRect/>
          </a:stretch>
        </p:blipFill>
        <p:spPr>
          <a:xfrm>
            <a:off x="4551175" y="1571675"/>
            <a:ext cx="4078625" cy="2000150"/>
          </a:xfrm>
          <a:prstGeom prst="rect">
            <a:avLst/>
          </a:prstGeom>
          <a:noFill/>
          <a:ln>
            <a:noFill/>
          </a:ln>
        </p:spPr>
      </p:pic>
      <p:sp>
        <p:nvSpPr>
          <p:cNvPr id="850" name="Google Shape;850;p57"/>
          <p:cNvSpPr txBox="1"/>
          <p:nvPr/>
        </p:nvSpPr>
        <p:spPr>
          <a:xfrm>
            <a:off x="4551175" y="1300775"/>
            <a:ext cx="29796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chemeClr val="dk2"/>
                </a:solidFill>
                <a:latin typeface="Noto Sans SemiBold"/>
                <a:ea typeface="Noto Sans SemiBold"/>
                <a:cs typeface="Noto Sans SemiBold"/>
                <a:sym typeface="Noto Sans SemiBold"/>
              </a:rPr>
              <a:t>ORM 기술 활용 사례 </a:t>
            </a:r>
            <a:endParaRPr sz="900">
              <a:solidFill>
                <a:schemeClr val="dk2"/>
              </a:solidFill>
              <a:latin typeface="Noto Sans SemiBold"/>
              <a:ea typeface="Noto Sans SemiBold"/>
              <a:cs typeface="Noto Sans SemiBold"/>
              <a:sym typeface="Noto Sans SemiBold"/>
            </a:endParaRPr>
          </a:p>
        </p:txBody>
      </p:sp>
      <p:sp>
        <p:nvSpPr>
          <p:cNvPr id="851" name="Google Shape;851;p57"/>
          <p:cNvSpPr txBox="1"/>
          <p:nvPr/>
        </p:nvSpPr>
        <p:spPr>
          <a:xfrm>
            <a:off x="298200" y="15835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Django 프레임 워크 </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ORM</a:t>
            </a:r>
            <a:r>
              <a:rPr lang="ko" sz="800">
                <a:solidFill>
                  <a:srgbClr val="434343"/>
                </a:solidFill>
                <a:latin typeface="Noto Sans Medium"/>
                <a:ea typeface="Noto Sans Medium"/>
                <a:cs typeface="Noto Sans Medium"/>
                <a:sym typeface="Noto Sans Medium"/>
              </a:rPr>
              <a:t>(</a:t>
            </a:r>
            <a:r>
              <a:rPr lang="ko" sz="800">
                <a:solidFill>
                  <a:srgbClr val="434343"/>
                </a:solidFill>
                <a:latin typeface="Noto Sans Medium"/>
                <a:ea typeface="Noto Sans Medium"/>
                <a:cs typeface="Noto Sans Medium"/>
                <a:sym typeface="Noto Sans Medium"/>
              </a:rPr>
              <a:t>Object-Relational Mapping) </a:t>
            </a:r>
            <a:r>
              <a:rPr lang="ko" sz="1500">
                <a:solidFill>
                  <a:srgbClr val="434343"/>
                </a:solidFill>
                <a:latin typeface="Noto Sans SemiBold"/>
                <a:ea typeface="Noto Sans SemiBold"/>
                <a:cs typeface="Noto Sans SemiBold"/>
                <a:sym typeface="Noto Sans SemiBold"/>
              </a:rPr>
              <a:t>기술 활용</a:t>
            </a:r>
            <a:endParaRPr sz="1500">
              <a:solidFill>
                <a:srgbClr val="434343"/>
              </a:solidFill>
              <a:latin typeface="Noto Sans SemiBold"/>
              <a:ea typeface="Noto Sans SemiBold"/>
              <a:cs typeface="Noto Sans SemiBold"/>
              <a:sym typeface="Noto Sans SemiBold"/>
            </a:endParaRPr>
          </a:p>
        </p:txBody>
      </p:sp>
      <p:sp>
        <p:nvSpPr>
          <p:cNvPr id="852" name="Google Shape;852;p57"/>
          <p:cNvSpPr txBox="1"/>
          <p:nvPr/>
        </p:nvSpPr>
        <p:spPr>
          <a:xfrm>
            <a:off x="298200" y="2074475"/>
            <a:ext cx="4392900" cy="36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Noto Sans Medium"/>
                <a:ea typeface="Noto Sans Medium"/>
                <a:cs typeface="Noto Sans Medium"/>
                <a:sym typeface="Noto Sans Medium"/>
              </a:rPr>
              <a:t>:MySQL 데이터 베이스와 연동</a:t>
            </a:r>
            <a:endParaRPr sz="1100">
              <a:solidFill>
                <a:srgbClr val="434343"/>
              </a:solidFill>
              <a:latin typeface="Noto Sans Medium"/>
              <a:ea typeface="Noto Sans Medium"/>
              <a:cs typeface="Noto Sans Medium"/>
              <a:sym typeface="Noto Sans Medium"/>
            </a:endParaRPr>
          </a:p>
        </p:txBody>
      </p:sp>
      <p:sp>
        <p:nvSpPr>
          <p:cNvPr id="853" name="Google Shape;853;p57"/>
          <p:cNvSpPr txBox="1"/>
          <p:nvPr/>
        </p:nvSpPr>
        <p:spPr>
          <a:xfrm>
            <a:off x="298200" y="4115275"/>
            <a:ext cx="4392900" cy="36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chemeClr val="lt1"/>
                </a:solidFill>
                <a:highlight>
                  <a:srgbClr val="BF0000"/>
                </a:highlight>
                <a:latin typeface="Noto Sans Medium"/>
                <a:ea typeface="Noto Sans Medium"/>
                <a:cs typeface="Noto Sans Medium"/>
                <a:sym typeface="Noto Sans Medium"/>
              </a:rPr>
              <a:t>데이터를 데이터 베이스에 효율적으로 저장</a:t>
            </a:r>
            <a:endParaRPr sz="1100">
              <a:solidFill>
                <a:schemeClr val="lt1"/>
              </a:solidFill>
              <a:highlight>
                <a:srgbClr val="BF0000"/>
              </a:highlight>
              <a:latin typeface="Noto Sans Medium"/>
              <a:ea typeface="Noto Sans Medium"/>
              <a:cs typeface="Noto Sans Medium"/>
              <a:sym typeface="Noto Sans Medium"/>
            </a:endParaRPr>
          </a:p>
          <a:p>
            <a:pPr indent="0" lvl="0" marL="0" rtl="0" algn="l">
              <a:spcBef>
                <a:spcPts val="0"/>
              </a:spcBef>
              <a:spcAft>
                <a:spcPts val="0"/>
              </a:spcAft>
              <a:buNone/>
            </a:pPr>
            <a:r>
              <a:rPr lang="ko" sz="1100">
                <a:solidFill>
                  <a:schemeClr val="lt1"/>
                </a:solidFill>
                <a:highlight>
                  <a:srgbClr val="BF0000"/>
                </a:highlight>
                <a:latin typeface="Noto Sans Medium"/>
                <a:ea typeface="Noto Sans Medium"/>
                <a:cs typeface="Noto Sans Medium"/>
                <a:sym typeface="Noto Sans Medium"/>
              </a:rPr>
              <a:t>데이터베이스 쿼리를 코드로 작성하고 데이터 구조를 쉽게 관리</a:t>
            </a:r>
            <a:endParaRPr sz="1100">
              <a:solidFill>
                <a:schemeClr val="lt1"/>
              </a:solidFill>
              <a:highlight>
                <a:srgbClr val="BF0000"/>
              </a:highlight>
              <a:latin typeface="Noto Sans Medium"/>
              <a:ea typeface="Noto Sans Medium"/>
              <a:cs typeface="Noto Sans Medium"/>
              <a:sym typeface="Noto Sans Medium"/>
            </a:endParaRPr>
          </a:p>
        </p:txBody>
      </p:sp>
      <p:sp>
        <p:nvSpPr>
          <p:cNvPr id="854" name="Google Shape;854;p57"/>
          <p:cNvSpPr txBox="1"/>
          <p:nvPr/>
        </p:nvSpPr>
        <p:spPr>
          <a:xfrm>
            <a:off x="298200" y="2390450"/>
            <a:ext cx="4226400" cy="12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01) 상품 상세 데이터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브랜드, 카테고리, 상품별 조회수 및 구매수, 가격 등을 저장</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02) 상품 리뷰 데이터 모델 정의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리뷰,  작성일감정 분석 결과, 토픽 분석결과 등을 저장</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03) 2개 모델을 Product_id를  Foreign Key로 설정하여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제품과 리뷰 간의 관계를 설정</a:t>
            </a:r>
            <a:endParaRPr sz="900">
              <a:solidFill>
                <a:srgbClr val="434343"/>
              </a:solidFill>
              <a:latin typeface="Noto Sans Medium"/>
              <a:ea typeface="Noto Sans Medium"/>
              <a:cs typeface="Noto Sans Medium"/>
              <a:sym typeface="Noto Sans Medium"/>
            </a:endParaRPr>
          </a:p>
        </p:txBody>
      </p:sp>
      <p:pic>
        <p:nvPicPr>
          <p:cNvPr id="855" name="Google Shape;855;p57"/>
          <p:cNvPicPr preferRelativeResize="0"/>
          <p:nvPr/>
        </p:nvPicPr>
        <p:blipFill>
          <a:blip r:embed="rId4">
            <a:alphaModFix/>
          </a:blip>
          <a:stretch>
            <a:fillRect/>
          </a:stretch>
        </p:blipFill>
        <p:spPr>
          <a:xfrm>
            <a:off x="4551175" y="3883100"/>
            <a:ext cx="4078624" cy="830380"/>
          </a:xfrm>
          <a:prstGeom prst="rect">
            <a:avLst/>
          </a:prstGeom>
          <a:noFill/>
          <a:ln>
            <a:noFill/>
          </a:ln>
        </p:spPr>
      </p:pic>
      <p:sp>
        <p:nvSpPr>
          <p:cNvPr id="856" name="Google Shape;856;p57"/>
          <p:cNvSpPr txBox="1"/>
          <p:nvPr/>
        </p:nvSpPr>
        <p:spPr>
          <a:xfrm>
            <a:off x="298200" y="768000"/>
            <a:ext cx="80175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01</a:t>
            </a:r>
            <a:r>
              <a:rPr lang="ko" sz="1800">
                <a:solidFill>
                  <a:srgbClr val="FFFFFF"/>
                </a:solidFill>
                <a:highlight>
                  <a:srgbClr val="000000"/>
                </a:highlight>
                <a:latin typeface="Noto Sans SemiBold"/>
                <a:ea typeface="Noto Sans SemiBold"/>
                <a:cs typeface="Noto Sans SemiBold"/>
                <a:sym typeface="Noto Sans SemiBold"/>
              </a:rPr>
              <a:t> | </a:t>
            </a:r>
            <a:r>
              <a:rPr lang="ko" sz="1800">
                <a:solidFill>
                  <a:srgbClr val="FFFFFF"/>
                </a:solidFill>
                <a:highlight>
                  <a:srgbClr val="000000"/>
                </a:highlight>
                <a:latin typeface="Noto Sans SemiBold"/>
                <a:ea typeface="Noto Sans SemiBold"/>
                <a:cs typeface="Noto Sans SemiBold"/>
                <a:sym typeface="Noto Sans SemiBold"/>
              </a:rPr>
              <a:t> Django 프레임워크의 ORM(Object-Relational Mapping) 기술 활용</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60" name="Shape 860"/>
        <p:cNvGrpSpPr/>
        <p:nvPr/>
      </p:nvGrpSpPr>
      <p:grpSpPr>
        <a:xfrm>
          <a:off x="0" y="0"/>
          <a:ext cx="0" cy="0"/>
          <a:chOff x="0" y="0"/>
          <a:chExt cx="0" cy="0"/>
        </a:xfrm>
      </p:grpSpPr>
      <p:cxnSp>
        <p:nvCxnSpPr>
          <p:cNvPr id="861" name="Google Shape;861;p5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62" name="Google Shape;862;p5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63" name="Google Shape;863;p58"/>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64" name="Google Shape;864;p5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page.44</a:t>
            </a:r>
            <a:endParaRPr sz="700">
              <a:latin typeface="Inter Medium"/>
              <a:ea typeface="Inter Medium"/>
              <a:cs typeface="Inter Medium"/>
              <a:sym typeface="Inter Medium"/>
            </a:endParaRPr>
          </a:p>
        </p:txBody>
      </p:sp>
      <p:cxnSp>
        <p:nvCxnSpPr>
          <p:cNvPr id="865" name="Google Shape;865;p5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866" name="Google Shape;866;p58"/>
          <p:cNvSpPr txBox="1"/>
          <p:nvPr/>
        </p:nvSpPr>
        <p:spPr>
          <a:xfrm>
            <a:off x="298200" y="2249395"/>
            <a:ext cx="4226400" cy="177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900">
                <a:solidFill>
                  <a:srgbClr val="434343"/>
                </a:solidFill>
                <a:latin typeface="Noto Sans"/>
                <a:ea typeface="Noto Sans"/>
                <a:cs typeface="Noto Sans"/>
                <a:sym typeface="Noto Sans"/>
              </a:rPr>
              <a:t>데이터 수신 처리</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a:t>
            </a:r>
            <a:r>
              <a:rPr lang="ko" sz="900">
                <a:solidFill>
                  <a:srgbClr val="434343"/>
                </a:solidFill>
                <a:latin typeface="Noto Sans Medium"/>
                <a:ea typeface="Noto Sans Medium"/>
                <a:cs typeface="Noto Sans Medium"/>
                <a:sym typeface="Noto Sans Medium"/>
              </a:rPr>
              <a:t>POST 요청에서 JSON 데이터를 파싱하여 시작 및 종료 기간, 카테고리를 추출</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rgbClr val="434343"/>
                </a:solidFill>
                <a:latin typeface="Noto Sans"/>
                <a:ea typeface="Noto Sans"/>
                <a:cs typeface="Noto Sans"/>
                <a:sym typeface="Noto Sans"/>
              </a:rPr>
              <a:t>리뷰 필터링</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ProductReview 모델에서 특정 기간과 카테고리에 해당하는 리뷰들을 필터링</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br>
              <a:rPr lang="ko" sz="900">
                <a:solidFill>
                  <a:srgbClr val="434343"/>
                </a:solidFill>
                <a:latin typeface="Noto Sans Medium"/>
                <a:ea typeface="Noto Sans Medium"/>
                <a:cs typeface="Noto Sans Medium"/>
                <a:sym typeface="Noto Sans Medium"/>
              </a:rPr>
            </a:br>
            <a:r>
              <a:rPr b="1" lang="ko" sz="900">
                <a:solidFill>
                  <a:srgbClr val="434343"/>
                </a:solidFill>
                <a:latin typeface="Noto Sans"/>
                <a:ea typeface="Noto Sans"/>
                <a:cs typeface="Noto Sans"/>
                <a:sym typeface="Noto Sans"/>
              </a:rPr>
              <a:t>리뷰 감정 분석  비율 계산</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리뷰 감정 분석: 각 브랜드 그룹과 카테고리 별로 긍정 및 부정 리뷰의 개수를 계산하고, 긍정 및 부정 리뷰의 비율을 계산</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rgbClr val="434343"/>
                </a:solidFill>
                <a:latin typeface="Noto Sans"/>
                <a:ea typeface="Noto Sans"/>
                <a:cs typeface="Noto Sans"/>
                <a:sym typeface="Noto Sans"/>
              </a:rPr>
              <a:t>결과 반환</a:t>
            </a:r>
            <a:br>
              <a:rPr lang="ko" sz="900">
                <a:solidFill>
                  <a:srgbClr val="434343"/>
                </a:solidFill>
                <a:latin typeface="Noto Sans Medium"/>
                <a:ea typeface="Noto Sans Medium"/>
                <a:cs typeface="Noto Sans Medium"/>
                <a:sym typeface="Noto Sans Medium"/>
              </a:rPr>
            </a:br>
            <a:r>
              <a:rPr lang="ko" sz="900">
                <a:solidFill>
                  <a:srgbClr val="434343"/>
                </a:solidFill>
                <a:latin typeface="Noto Sans Medium"/>
                <a:ea typeface="Noto Sans Medium"/>
                <a:cs typeface="Noto Sans Medium"/>
                <a:sym typeface="Noto Sans Medium"/>
              </a:rPr>
              <a:t>: JSON 형태로 반환</a:t>
            </a:r>
            <a:endParaRPr sz="900">
              <a:solidFill>
                <a:srgbClr val="434343"/>
              </a:solidFill>
              <a:latin typeface="Noto Sans Medium"/>
              <a:ea typeface="Noto Sans Medium"/>
              <a:cs typeface="Noto Sans Medium"/>
              <a:sym typeface="Noto Sans Medium"/>
            </a:endParaRPr>
          </a:p>
        </p:txBody>
      </p:sp>
      <p:pic>
        <p:nvPicPr>
          <p:cNvPr id="867" name="Google Shape;867;p58"/>
          <p:cNvPicPr preferRelativeResize="0"/>
          <p:nvPr/>
        </p:nvPicPr>
        <p:blipFill>
          <a:blip r:embed="rId3">
            <a:alphaModFix/>
          </a:blip>
          <a:stretch>
            <a:fillRect/>
          </a:stretch>
        </p:blipFill>
        <p:spPr>
          <a:xfrm>
            <a:off x="5297725" y="981025"/>
            <a:ext cx="3548074" cy="2668525"/>
          </a:xfrm>
          <a:prstGeom prst="rect">
            <a:avLst/>
          </a:prstGeom>
          <a:noFill/>
          <a:ln>
            <a:noFill/>
          </a:ln>
        </p:spPr>
      </p:pic>
      <p:pic>
        <p:nvPicPr>
          <p:cNvPr id="868" name="Google Shape;868;p58"/>
          <p:cNvPicPr preferRelativeResize="0"/>
          <p:nvPr/>
        </p:nvPicPr>
        <p:blipFill>
          <a:blip r:embed="rId4">
            <a:alphaModFix/>
          </a:blip>
          <a:stretch>
            <a:fillRect/>
          </a:stretch>
        </p:blipFill>
        <p:spPr>
          <a:xfrm>
            <a:off x="5297725" y="3707376"/>
            <a:ext cx="3548074" cy="1116068"/>
          </a:xfrm>
          <a:prstGeom prst="rect">
            <a:avLst/>
          </a:prstGeom>
          <a:noFill/>
          <a:ln>
            <a:noFill/>
          </a:ln>
        </p:spPr>
      </p:pic>
      <p:sp>
        <p:nvSpPr>
          <p:cNvPr id="869" name="Google Shape;869;p58"/>
          <p:cNvSpPr txBox="1"/>
          <p:nvPr/>
        </p:nvSpPr>
        <p:spPr>
          <a:xfrm>
            <a:off x="298200" y="768000"/>
            <a:ext cx="4622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감정 분석 결과 처리 알고리즘</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70" name="Google Shape;870;p58"/>
          <p:cNvSpPr txBox="1"/>
          <p:nvPr/>
        </p:nvSpPr>
        <p:spPr>
          <a:xfrm>
            <a:off x="298200" y="15835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500">
                <a:solidFill>
                  <a:srgbClr val="434343"/>
                </a:solidFill>
                <a:latin typeface="Noto Sans SemiBold"/>
                <a:ea typeface="Noto Sans SemiBold"/>
                <a:cs typeface="Noto Sans SemiBold"/>
                <a:sym typeface="Noto Sans SemiBold"/>
              </a:rPr>
              <a:t>브랜드, 카테고리, 기간별 필터링</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Clr>
                <a:schemeClr val="dk1"/>
              </a:buClr>
              <a:buSzPts val="1100"/>
              <a:buFont typeface="Arial"/>
              <a:buNone/>
            </a:pPr>
            <a:r>
              <a:rPr lang="ko" sz="1500">
                <a:solidFill>
                  <a:srgbClr val="434343"/>
                </a:solidFill>
                <a:latin typeface="Noto Sans SemiBold"/>
                <a:ea typeface="Noto Sans SemiBold"/>
                <a:cs typeface="Noto Sans SemiBold"/>
                <a:sym typeface="Noto Sans SemiBold"/>
              </a:rPr>
              <a:t>&amp; 감정 분석 처리</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500">
              <a:solidFill>
                <a:srgbClr val="434343"/>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74" name="Shape 874"/>
        <p:cNvGrpSpPr/>
        <p:nvPr/>
      </p:nvGrpSpPr>
      <p:grpSpPr>
        <a:xfrm>
          <a:off x="0" y="0"/>
          <a:ext cx="0" cy="0"/>
          <a:chOff x="0" y="0"/>
          <a:chExt cx="0" cy="0"/>
        </a:xfrm>
      </p:grpSpPr>
      <p:cxnSp>
        <p:nvCxnSpPr>
          <p:cNvPr id="875" name="Google Shape;875;p5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76" name="Google Shape;876;p5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77" name="Google Shape;877;p59"/>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78" name="Google Shape;878;p5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page.45</a:t>
            </a:r>
            <a:endParaRPr sz="700">
              <a:latin typeface="Inter Medium"/>
              <a:ea typeface="Inter Medium"/>
              <a:cs typeface="Inter Medium"/>
              <a:sym typeface="Inter Medium"/>
            </a:endParaRPr>
          </a:p>
        </p:txBody>
      </p:sp>
      <p:cxnSp>
        <p:nvCxnSpPr>
          <p:cNvPr id="879" name="Google Shape;879;p5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pic>
        <p:nvPicPr>
          <p:cNvPr id="880" name="Google Shape;880;p59"/>
          <p:cNvPicPr preferRelativeResize="0"/>
          <p:nvPr/>
        </p:nvPicPr>
        <p:blipFill>
          <a:blip r:embed="rId3">
            <a:alphaModFix/>
          </a:blip>
          <a:stretch>
            <a:fillRect/>
          </a:stretch>
        </p:blipFill>
        <p:spPr>
          <a:xfrm>
            <a:off x="4617050" y="1442027"/>
            <a:ext cx="4198085" cy="3335938"/>
          </a:xfrm>
          <a:prstGeom prst="rect">
            <a:avLst/>
          </a:prstGeom>
          <a:noFill/>
          <a:ln>
            <a:noFill/>
          </a:ln>
        </p:spPr>
      </p:pic>
      <p:sp>
        <p:nvSpPr>
          <p:cNvPr id="881" name="Google Shape;881;p59"/>
          <p:cNvSpPr txBox="1"/>
          <p:nvPr/>
        </p:nvSpPr>
        <p:spPr>
          <a:xfrm>
            <a:off x="298200" y="768000"/>
            <a:ext cx="4622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03 |  토픽 분석 결과 처리 알고리즘</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882" name="Google Shape;882;p59"/>
          <p:cNvSpPr txBox="1"/>
          <p:nvPr/>
        </p:nvSpPr>
        <p:spPr>
          <a:xfrm>
            <a:off x="298200" y="15835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브랜드, 카테고리, 기간별 필터링</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&amp; 감정 분석 처리</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t/>
            </a:r>
            <a:endParaRPr sz="1500">
              <a:solidFill>
                <a:srgbClr val="434343"/>
              </a:solidFill>
              <a:latin typeface="Noto Sans SemiBold"/>
              <a:ea typeface="Noto Sans SemiBold"/>
              <a:cs typeface="Noto Sans SemiBold"/>
              <a:sym typeface="Noto Sans SemiBold"/>
            </a:endParaRPr>
          </a:p>
        </p:txBody>
      </p:sp>
      <p:sp>
        <p:nvSpPr>
          <p:cNvPr id="883" name="Google Shape;883;p59"/>
          <p:cNvSpPr txBox="1"/>
          <p:nvPr/>
        </p:nvSpPr>
        <p:spPr>
          <a:xfrm>
            <a:off x="298200" y="2249395"/>
            <a:ext cx="4226400" cy="177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900">
                <a:solidFill>
                  <a:srgbClr val="434343"/>
                </a:solidFill>
                <a:latin typeface="Noto Sans"/>
                <a:ea typeface="Noto Sans"/>
                <a:cs typeface="Noto Sans"/>
                <a:sym typeface="Noto Sans"/>
              </a:rPr>
              <a:t>데이터 수신 처리</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UPOST 요청에서 JSON 데이터를 파싱하여 시작 및 종료 기간, 카테고리를 추출</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b="1" lang="ko" sz="900">
                <a:solidFill>
                  <a:srgbClr val="434343"/>
                </a:solidFill>
                <a:latin typeface="Noto Sans"/>
                <a:ea typeface="Noto Sans"/>
                <a:cs typeface="Noto Sans"/>
                <a:sym typeface="Noto Sans"/>
              </a:rPr>
              <a:t>리뷰 필터링</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 ProductReview 모델에서 특정 기간과 카테고리에 해당하는 리뷰들을 필터링</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br>
              <a:rPr lang="ko" sz="900">
                <a:solidFill>
                  <a:srgbClr val="434343"/>
                </a:solidFill>
                <a:latin typeface="Noto Sans Medium"/>
                <a:ea typeface="Noto Sans Medium"/>
                <a:cs typeface="Noto Sans Medium"/>
                <a:sym typeface="Noto Sans Medium"/>
              </a:rPr>
            </a:br>
            <a:r>
              <a:rPr b="1" lang="ko" sz="900">
                <a:solidFill>
                  <a:srgbClr val="434343"/>
                </a:solidFill>
                <a:latin typeface="Noto Sans"/>
                <a:ea typeface="Noto Sans"/>
                <a:cs typeface="Noto Sans"/>
                <a:sym typeface="Noto Sans"/>
              </a:rPr>
              <a:t>토픽 분석: </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rPr lang="ko" sz="900">
                <a:solidFill>
                  <a:srgbClr val="434343"/>
                </a:solidFill>
                <a:latin typeface="Noto Sans Medium"/>
                <a:ea typeface="Noto Sans Medium"/>
                <a:cs typeface="Noto Sans Medium"/>
                <a:sym typeface="Noto Sans Medium"/>
              </a:rPr>
              <a:t>각 리뷰에서 주어진 토픽에 대한 점수를 합산하고, 각 브랜드 그룹에 대해 평균 점수를 계산.</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rgbClr val="434343"/>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b="1" lang="ko" sz="900">
                <a:solidFill>
                  <a:srgbClr val="434343"/>
                </a:solidFill>
                <a:latin typeface="Noto Sans"/>
                <a:ea typeface="Noto Sans"/>
                <a:cs typeface="Noto Sans"/>
                <a:sym typeface="Noto Sans"/>
              </a:rPr>
              <a:t>결과 반환: </a:t>
            </a:r>
            <a:endParaRPr b="1" sz="900">
              <a:solidFill>
                <a:srgbClr val="434343"/>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ko" sz="900">
                <a:solidFill>
                  <a:srgbClr val="434343"/>
                </a:solidFill>
                <a:latin typeface="Noto Sans Medium"/>
                <a:ea typeface="Noto Sans Medium"/>
                <a:cs typeface="Noto Sans Medium"/>
                <a:sym typeface="Noto Sans Medium"/>
              </a:rPr>
              <a:t>무신사 스탠다드와 SPA 브랜드의 각 토픽별 평균 점수는 JSON 형태로 반환</a:t>
            </a:r>
            <a:endParaRPr b="1" sz="900">
              <a:solidFill>
                <a:srgbClr val="434343"/>
              </a:solidFill>
              <a:latin typeface="Noto Sans"/>
              <a:ea typeface="Noto Sans"/>
              <a:cs typeface="Noto Sans"/>
              <a:sym typeface="Noto Sans"/>
            </a:endParaRPr>
          </a:p>
          <a:p>
            <a:pPr indent="0" lvl="0" marL="0" rtl="0" algn="l">
              <a:spcBef>
                <a:spcPts val="0"/>
              </a:spcBef>
              <a:spcAft>
                <a:spcPts val="0"/>
              </a:spcAft>
              <a:buNone/>
            </a:pPr>
            <a:r>
              <a:t/>
            </a:r>
            <a:endParaRPr b="1" sz="900">
              <a:solidFill>
                <a:srgbClr val="434343"/>
              </a:solidFill>
              <a:latin typeface="Noto Sans"/>
              <a:ea typeface="Noto Sans"/>
              <a:cs typeface="Noto Sans"/>
              <a:sym typeface="Noto Sans"/>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887" name="Shape 887"/>
        <p:cNvGrpSpPr/>
        <p:nvPr/>
      </p:nvGrpSpPr>
      <p:grpSpPr>
        <a:xfrm>
          <a:off x="0" y="0"/>
          <a:ext cx="0" cy="0"/>
          <a:chOff x="0" y="0"/>
          <a:chExt cx="0" cy="0"/>
        </a:xfrm>
      </p:grpSpPr>
      <p:cxnSp>
        <p:nvCxnSpPr>
          <p:cNvPr id="888" name="Google Shape;888;p60"/>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889" name="Google Shape;889;p60"/>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890" name="Google Shape;890;p60"/>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891" name="Google Shape;891;p6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page.46</a:t>
            </a:r>
            <a:endParaRPr sz="700">
              <a:latin typeface="Inter Medium"/>
              <a:ea typeface="Inter Medium"/>
              <a:cs typeface="Inter Medium"/>
              <a:sym typeface="Inter Medium"/>
            </a:endParaRPr>
          </a:p>
        </p:txBody>
      </p:sp>
      <p:cxnSp>
        <p:nvCxnSpPr>
          <p:cNvPr id="892" name="Google Shape;892;p60"/>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893" name="Google Shape;893;p60"/>
          <p:cNvSpPr txBox="1"/>
          <p:nvPr/>
        </p:nvSpPr>
        <p:spPr>
          <a:xfrm>
            <a:off x="365400" y="2592938"/>
            <a:ext cx="4447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Django의 인증 시스템을 활용하여 사용자 로그인, 로그아웃, 접근 제어 등을 구현</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dashboard, main, profile 뷰에서 로그인 상태에 따라 접근 권한을 제어하고,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logout_view로 로그아웃을 안전하게 처리합니다.</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Django의 기본 인증 기능을 활용하여 사용자 인증 및 세션 관리를 수행하고, 인증이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필요한 페이지는 @login_required 데코레이터를 사용해 보호합니다.</a:t>
            </a:r>
            <a:endParaRPr sz="900">
              <a:solidFill>
                <a:schemeClr val="dk1"/>
              </a:solidFill>
              <a:latin typeface="Noto Sans Medium"/>
              <a:ea typeface="Noto Sans Medium"/>
              <a:cs typeface="Noto Sans Medium"/>
              <a:sym typeface="Noto Sans Medium"/>
            </a:endParaRPr>
          </a:p>
        </p:txBody>
      </p:sp>
      <p:pic>
        <p:nvPicPr>
          <p:cNvPr id="894" name="Google Shape;894;p60"/>
          <p:cNvPicPr preferRelativeResize="0"/>
          <p:nvPr/>
        </p:nvPicPr>
        <p:blipFill>
          <a:blip r:embed="rId3">
            <a:alphaModFix/>
          </a:blip>
          <a:stretch>
            <a:fillRect/>
          </a:stretch>
        </p:blipFill>
        <p:spPr>
          <a:xfrm>
            <a:off x="5474750" y="1514049"/>
            <a:ext cx="3371051" cy="3236340"/>
          </a:xfrm>
          <a:prstGeom prst="rect">
            <a:avLst/>
          </a:prstGeom>
          <a:noFill/>
          <a:ln>
            <a:noFill/>
          </a:ln>
        </p:spPr>
      </p:pic>
      <p:sp>
        <p:nvSpPr>
          <p:cNvPr id="895" name="Google Shape;895;p60"/>
          <p:cNvSpPr txBox="1"/>
          <p:nvPr/>
        </p:nvSpPr>
        <p:spPr>
          <a:xfrm>
            <a:off x="298200" y="1905688"/>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@login_required 기능 활용</a:t>
            </a:r>
            <a:endParaRPr sz="1500">
              <a:solidFill>
                <a:srgbClr val="434343"/>
              </a:solidFill>
              <a:latin typeface="Noto Sans SemiBold"/>
              <a:ea typeface="Noto Sans SemiBold"/>
              <a:cs typeface="Noto Sans SemiBold"/>
              <a:sym typeface="Noto Sans SemiBold"/>
            </a:endParaRPr>
          </a:p>
        </p:txBody>
      </p:sp>
      <p:sp>
        <p:nvSpPr>
          <p:cNvPr id="896" name="Google Shape;896;p60"/>
          <p:cNvSpPr txBox="1"/>
          <p:nvPr/>
        </p:nvSpPr>
        <p:spPr>
          <a:xfrm>
            <a:off x="298200" y="768000"/>
            <a:ext cx="8547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03 |  </a:t>
            </a:r>
            <a:r>
              <a:rPr lang="ko" sz="1800">
                <a:solidFill>
                  <a:schemeClr val="lt1"/>
                </a:solidFill>
                <a:highlight>
                  <a:schemeClr val="dk1"/>
                </a:highlight>
                <a:latin typeface="Noto Sans SemiBold"/>
                <a:ea typeface="Noto Sans SemiBold"/>
                <a:cs typeface="Noto Sans SemiBold"/>
                <a:sym typeface="Noto Sans SemiBold"/>
              </a:rPr>
              <a:t>보안 및 사용자 인증</a:t>
            </a:r>
            <a:endParaRPr sz="1800">
              <a:solidFill>
                <a:schemeClr val="lt1"/>
              </a:solidFill>
              <a:highlight>
                <a:schemeClr val="dk1"/>
              </a:highlight>
              <a:latin typeface="Noto Sans SemiBold"/>
              <a:ea typeface="Noto Sans SemiBold"/>
              <a:cs typeface="Noto Sans SemiBold"/>
              <a:sym typeface="Noto Sans SemiBold"/>
            </a:endParaRPr>
          </a:p>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Django의 인증 시스템을 활용하여 사용자 로그인, 로그아웃, 접근 제어 등을 구현</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00" name="Shape 900"/>
        <p:cNvGrpSpPr/>
        <p:nvPr/>
      </p:nvGrpSpPr>
      <p:grpSpPr>
        <a:xfrm>
          <a:off x="0" y="0"/>
          <a:ext cx="0" cy="0"/>
          <a:chOff x="0" y="0"/>
          <a:chExt cx="0" cy="0"/>
        </a:xfrm>
      </p:grpSpPr>
      <p:cxnSp>
        <p:nvCxnSpPr>
          <p:cNvPr id="901" name="Google Shape;901;p6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02" name="Google Shape;902;p61"/>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03" name="Google Shape;903;p61"/>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Backend 주요 기능</a:t>
            </a:r>
            <a:endParaRPr>
              <a:solidFill>
                <a:srgbClr val="666666"/>
              </a:solidFill>
              <a:latin typeface="Inter SemiBold"/>
              <a:ea typeface="Inter SemiBold"/>
              <a:cs typeface="Inter SemiBold"/>
              <a:sym typeface="Inter SemiBold"/>
            </a:endParaRPr>
          </a:p>
        </p:txBody>
      </p:sp>
      <p:sp>
        <p:nvSpPr>
          <p:cNvPr id="904" name="Google Shape;904;p6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page.47</a:t>
            </a:r>
            <a:endParaRPr sz="700">
              <a:latin typeface="Inter Medium"/>
              <a:ea typeface="Inter Medium"/>
              <a:cs typeface="Inter Medium"/>
              <a:sym typeface="Inter Medium"/>
            </a:endParaRPr>
          </a:p>
        </p:txBody>
      </p:sp>
      <p:cxnSp>
        <p:nvCxnSpPr>
          <p:cNvPr id="905" name="Google Shape;905;p6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06" name="Google Shape;906;p61"/>
          <p:cNvSpPr txBox="1"/>
          <p:nvPr/>
        </p:nvSpPr>
        <p:spPr>
          <a:xfrm>
            <a:off x="367575" y="2138663"/>
            <a:ext cx="3096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Django Rest Framework(DRF)를 사용하여 RESTful API를 구축하고, Postman을 활용하여 다양한 시나리오에 대해 API를 테스트</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 DRF 사용</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RESTful API를 구축하여 데이터 직렬화, 인증, 권한 관리를 쉽게 구현하고, API를 통해 데이터를 효율적으로 주고</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 Postman 테스트</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  HTTP 메소드로 API 요청을 시뮬레이션하고,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서버가 예상대로 응답하는지 확인</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Clr>
                <a:schemeClr val="dk1"/>
              </a:buClr>
              <a:buSzPts val="1100"/>
              <a:buFont typeface="Arial"/>
              <a:buNone/>
            </a:pPr>
            <a:r>
              <a:rPr b="1" lang="ko" sz="900">
                <a:solidFill>
                  <a:schemeClr val="dk1"/>
                </a:solidFill>
                <a:latin typeface="Noto Sans"/>
                <a:ea typeface="Noto Sans"/>
                <a:cs typeface="Noto Sans"/>
                <a:sym typeface="Noto Sans"/>
              </a:rPr>
              <a:t>- 테스트 시나리오</a:t>
            </a:r>
            <a:endParaRPr b="1" sz="900">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ko" sz="900">
                <a:solidFill>
                  <a:schemeClr val="dk1"/>
                </a:solidFill>
                <a:latin typeface="Noto Sans Medium"/>
                <a:ea typeface="Noto Sans Medium"/>
                <a:cs typeface="Noto Sans Medium"/>
                <a:sym typeface="Noto Sans Medium"/>
              </a:rPr>
              <a:t>: 잘못된 데이터 전송, 오류 처리 등의 시나리오를 테스트하여 API의 안정성과 정확성을 검증</a:t>
            </a:r>
            <a:endParaRPr sz="900">
              <a:solidFill>
                <a:schemeClr val="dk1"/>
              </a:solidFill>
              <a:latin typeface="Noto Sans Medium"/>
              <a:ea typeface="Noto Sans Medium"/>
              <a:cs typeface="Noto Sans Medium"/>
              <a:sym typeface="Noto Sans Medium"/>
            </a:endParaRPr>
          </a:p>
        </p:txBody>
      </p:sp>
      <p:pic>
        <p:nvPicPr>
          <p:cNvPr id="907" name="Google Shape;907;p61"/>
          <p:cNvPicPr preferRelativeResize="0"/>
          <p:nvPr/>
        </p:nvPicPr>
        <p:blipFill>
          <a:blip r:embed="rId3">
            <a:alphaModFix/>
          </a:blip>
          <a:stretch>
            <a:fillRect/>
          </a:stretch>
        </p:blipFill>
        <p:spPr>
          <a:xfrm>
            <a:off x="3887000" y="1993938"/>
            <a:ext cx="4897252" cy="2767400"/>
          </a:xfrm>
          <a:prstGeom prst="rect">
            <a:avLst/>
          </a:prstGeom>
          <a:noFill/>
          <a:ln>
            <a:noFill/>
          </a:ln>
        </p:spPr>
      </p:pic>
      <p:pic>
        <p:nvPicPr>
          <p:cNvPr id="908" name="Google Shape;908;p61"/>
          <p:cNvPicPr preferRelativeResize="0"/>
          <p:nvPr/>
        </p:nvPicPr>
        <p:blipFill>
          <a:blip r:embed="rId4">
            <a:alphaModFix/>
          </a:blip>
          <a:stretch>
            <a:fillRect/>
          </a:stretch>
        </p:blipFill>
        <p:spPr>
          <a:xfrm>
            <a:off x="4085074" y="1299025"/>
            <a:ext cx="3347575" cy="1015950"/>
          </a:xfrm>
          <a:prstGeom prst="rect">
            <a:avLst/>
          </a:prstGeom>
          <a:noFill/>
          <a:ln>
            <a:noFill/>
          </a:ln>
        </p:spPr>
      </p:pic>
      <p:sp>
        <p:nvSpPr>
          <p:cNvPr id="909" name="Google Shape;909;p61"/>
          <p:cNvSpPr txBox="1"/>
          <p:nvPr/>
        </p:nvSpPr>
        <p:spPr>
          <a:xfrm>
            <a:off x="298200" y="1498975"/>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POSTMAN 활용하여 API 테스트</a:t>
            </a:r>
            <a:endParaRPr sz="1500">
              <a:solidFill>
                <a:srgbClr val="434343"/>
              </a:solidFill>
              <a:latin typeface="Noto Sans SemiBold"/>
              <a:ea typeface="Noto Sans SemiBold"/>
              <a:cs typeface="Noto Sans SemiBold"/>
              <a:sym typeface="Noto Sans SemiBold"/>
            </a:endParaRPr>
          </a:p>
        </p:txBody>
      </p:sp>
      <p:sp>
        <p:nvSpPr>
          <p:cNvPr id="910" name="Google Shape;910;p61"/>
          <p:cNvSpPr txBox="1"/>
          <p:nvPr/>
        </p:nvSpPr>
        <p:spPr>
          <a:xfrm>
            <a:off x="298200" y="768000"/>
            <a:ext cx="85476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04 |  POSTMAN </a:t>
            </a:r>
            <a:r>
              <a:rPr lang="ko" sz="1800">
                <a:solidFill>
                  <a:schemeClr val="lt1"/>
                </a:solidFill>
                <a:highlight>
                  <a:schemeClr val="dk1"/>
                </a:highlight>
                <a:latin typeface="Noto Sans SemiBold"/>
                <a:ea typeface="Noto Sans SemiBold"/>
                <a:cs typeface="Noto Sans SemiBold"/>
                <a:sym typeface="Noto Sans SemiBold"/>
              </a:rPr>
              <a:t>API 연동 및 테스트</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14" name="Shape 914"/>
        <p:cNvGrpSpPr/>
        <p:nvPr/>
      </p:nvGrpSpPr>
      <p:grpSpPr>
        <a:xfrm>
          <a:off x="0" y="0"/>
          <a:ext cx="0" cy="0"/>
          <a:chOff x="0" y="0"/>
          <a:chExt cx="0" cy="0"/>
        </a:xfrm>
      </p:grpSpPr>
      <p:cxnSp>
        <p:nvCxnSpPr>
          <p:cNvPr id="915" name="Google Shape;915;p6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16" name="Google Shape;916;p62"/>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17" name="Google Shape;917;p62"/>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Front</a:t>
            </a:r>
            <a:r>
              <a:rPr lang="ko">
                <a:solidFill>
                  <a:srgbClr val="666666"/>
                </a:solidFill>
                <a:latin typeface="Inter SemiBold"/>
                <a:ea typeface="Inter SemiBold"/>
                <a:cs typeface="Inter SemiBold"/>
                <a:sym typeface="Inter SemiBold"/>
              </a:rPr>
              <a:t>end 주요 기능</a:t>
            </a:r>
            <a:endParaRPr>
              <a:solidFill>
                <a:srgbClr val="666666"/>
              </a:solidFill>
              <a:latin typeface="Inter SemiBold"/>
              <a:ea typeface="Inter SemiBold"/>
              <a:cs typeface="Inter SemiBold"/>
              <a:sym typeface="Inter SemiBold"/>
            </a:endParaRPr>
          </a:p>
        </p:txBody>
      </p:sp>
      <p:sp>
        <p:nvSpPr>
          <p:cNvPr id="918" name="Google Shape;918;p6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page.48</a:t>
            </a:r>
            <a:endParaRPr sz="700">
              <a:latin typeface="Inter Medium"/>
              <a:ea typeface="Inter Medium"/>
              <a:cs typeface="Inter Medium"/>
              <a:sym typeface="Inter Medium"/>
            </a:endParaRPr>
          </a:p>
        </p:txBody>
      </p:sp>
      <p:cxnSp>
        <p:nvCxnSpPr>
          <p:cNvPr id="919" name="Google Shape;919;p6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20" name="Google Shape;920;p62"/>
          <p:cNvSpPr txBox="1"/>
          <p:nvPr/>
        </p:nvSpPr>
        <p:spPr>
          <a:xfrm>
            <a:off x="365400" y="2081250"/>
            <a:ext cx="52203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chemeClr val="dk1"/>
                </a:solidFill>
                <a:latin typeface="Noto Sans"/>
                <a:ea typeface="Noto Sans"/>
                <a:cs typeface="Noto Sans"/>
                <a:sym typeface="Noto Sans"/>
              </a:rPr>
              <a:t>동적 데이터 처리 JavaScript</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a:t>
            </a:r>
            <a:r>
              <a:rPr lang="ko" sz="900">
                <a:solidFill>
                  <a:schemeClr val="dk1"/>
                </a:solidFill>
                <a:latin typeface="Noto Sans Medium"/>
                <a:ea typeface="Noto Sans Medium"/>
                <a:cs typeface="Noto Sans Medium"/>
                <a:sym typeface="Noto Sans Medium"/>
              </a:rPr>
              <a:t>JavaScript를 사용해 사용자가 선택한 카테고리, 하위 카테고리, 상품명 등을 기반으로 데이터를 동적으로 필터링</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비동기적 데이터 처리 fetch</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사용자가 필터를 선택할 때마다,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해당 조건에 맞는 상품의 상세 정보를 서버에서 비동기적으로 로드하고 페이지에 즉시 반영</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AJAX를 활용해 페이지 리로드 없이 데이터가 갱신</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fetch API를 활용해 사용자 요청에 따라 서버로부터 데이터를 받아오고, 그 데이터를 기반으로 차트나 테이블을 동적으로 생성</a:t>
            </a:r>
            <a:endParaRPr sz="900">
              <a:solidFill>
                <a:schemeClr val="dk1"/>
              </a:solidFill>
              <a:latin typeface="Noto Sans Medium"/>
              <a:ea typeface="Noto Sans Medium"/>
              <a:cs typeface="Noto Sans Medium"/>
              <a:sym typeface="Noto Sans Medium"/>
            </a:endParaRPr>
          </a:p>
        </p:txBody>
      </p:sp>
      <p:pic>
        <p:nvPicPr>
          <p:cNvPr id="921" name="Google Shape;921;p62"/>
          <p:cNvPicPr preferRelativeResize="0"/>
          <p:nvPr/>
        </p:nvPicPr>
        <p:blipFill>
          <a:blip r:embed="rId3">
            <a:alphaModFix/>
          </a:blip>
          <a:stretch>
            <a:fillRect/>
          </a:stretch>
        </p:blipFill>
        <p:spPr>
          <a:xfrm>
            <a:off x="5690375" y="2503542"/>
            <a:ext cx="3155416" cy="2307233"/>
          </a:xfrm>
          <a:prstGeom prst="rect">
            <a:avLst/>
          </a:prstGeom>
          <a:noFill/>
          <a:ln>
            <a:noFill/>
          </a:ln>
        </p:spPr>
      </p:pic>
      <p:pic>
        <p:nvPicPr>
          <p:cNvPr id="922" name="Google Shape;922;p62"/>
          <p:cNvPicPr preferRelativeResize="0"/>
          <p:nvPr/>
        </p:nvPicPr>
        <p:blipFill>
          <a:blip r:embed="rId4">
            <a:alphaModFix/>
          </a:blip>
          <a:stretch>
            <a:fillRect/>
          </a:stretch>
        </p:blipFill>
        <p:spPr>
          <a:xfrm>
            <a:off x="5690375" y="1535175"/>
            <a:ext cx="3155417" cy="925889"/>
          </a:xfrm>
          <a:prstGeom prst="rect">
            <a:avLst/>
          </a:prstGeom>
          <a:noFill/>
          <a:ln>
            <a:noFill/>
          </a:ln>
        </p:spPr>
      </p:pic>
      <p:sp>
        <p:nvSpPr>
          <p:cNvPr id="923" name="Google Shape;923;p62"/>
          <p:cNvSpPr txBox="1"/>
          <p:nvPr/>
        </p:nvSpPr>
        <p:spPr>
          <a:xfrm>
            <a:off x="298200" y="1460313"/>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JavaScript를 활용한 </a:t>
            </a:r>
            <a:endParaRPr sz="15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동적 및 비동기적 처리 알고리즘</a:t>
            </a:r>
            <a:endParaRPr sz="1500">
              <a:solidFill>
                <a:srgbClr val="434343"/>
              </a:solidFill>
              <a:latin typeface="Noto Sans SemiBold"/>
              <a:ea typeface="Noto Sans SemiBold"/>
              <a:cs typeface="Noto Sans SemiBold"/>
              <a:sym typeface="Noto Sans SemiBold"/>
            </a:endParaRPr>
          </a:p>
        </p:txBody>
      </p:sp>
      <p:sp>
        <p:nvSpPr>
          <p:cNvPr id="924" name="Google Shape;924;p62"/>
          <p:cNvSpPr txBox="1"/>
          <p:nvPr/>
        </p:nvSpPr>
        <p:spPr>
          <a:xfrm>
            <a:off x="298200" y="3892725"/>
            <a:ext cx="564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chemeClr val="dk1"/>
                </a:solidFill>
                <a:latin typeface="Noto Sans"/>
                <a:ea typeface="Noto Sans"/>
                <a:cs typeface="Noto Sans"/>
                <a:sym typeface="Noto Sans"/>
              </a:rPr>
              <a:t>기간, 카테고리, 하위 카테고리 선택시,</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자동으로 관련 상품의 정보를 불러오고, 해당 상품의 데이터, 이미지, 차트를 로드</a:t>
            </a:r>
            <a:endParaRPr b="1" sz="900">
              <a:solidFill>
                <a:schemeClr val="dk1"/>
              </a:solidFill>
              <a:latin typeface="Noto Sans"/>
              <a:ea typeface="Noto Sans"/>
              <a:cs typeface="Noto Sans"/>
              <a:sym typeface="Noto Sans"/>
            </a:endParaRPr>
          </a:p>
          <a:p>
            <a:pPr indent="0" lvl="0" marL="0" rtl="0" algn="l">
              <a:spcBef>
                <a:spcPts val="0"/>
              </a:spcBef>
              <a:spcAft>
                <a:spcPts val="0"/>
              </a:spcAft>
              <a:buNone/>
            </a:pPr>
            <a:r>
              <a:rPr b="1" lang="ko" sz="900">
                <a:solidFill>
                  <a:schemeClr val="dk1"/>
                </a:solidFill>
                <a:latin typeface="Noto Sans"/>
                <a:ea typeface="Noto Sans"/>
                <a:cs typeface="Noto Sans"/>
                <a:sym typeface="Noto Sans"/>
              </a:rPr>
              <a:t>사용자의 입력과 상호작용에 따라 데이터를 실시간으로 반영하는 인터랙티브한 사용자 경험</a:t>
            </a:r>
            <a:endParaRPr b="1"/>
          </a:p>
        </p:txBody>
      </p:sp>
      <p:sp>
        <p:nvSpPr>
          <p:cNvPr id="925" name="Google Shape;925;p62"/>
          <p:cNvSpPr txBox="1"/>
          <p:nvPr/>
        </p:nvSpPr>
        <p:spPr>
          <a:xfrm>
            <a:off x="298200" y="768000"/>
            <a:ext cx="46044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05 |  동적 및 비동기적 데이터 처리</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35" name="Shape 135"/>
        <p:cNvGrpSpPr/>
        <p:nvPr/>
      </p:nvGrpSpPr>
      <p:grpSpPr>
        <a:xfrm>
          <a:off x="0" y="0"/>
          <a:ext cx="0" cy="0"/>
          <a:chOff x="0" y="0"/>
          <a:chExt cx="0" cy="0"/>
        </a:xfrm>
      </p:grpSpPr>
      <p:cxnSp>
        <p:nvCxnSpPr>
          <p:cNvPr id="136" name="Google Shape;136;p1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137" name="Google Shape;137;p18"/>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138" name="Google Shape;138;p18"/>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139" name="Google Shape;139;p18"/>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140" name="Google Shape;140;p1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page.05</a:t>
            </a:r>
            <a:endParaRPr sz="700">
              <a:latin typeface="Inter Medium"/>
              <a:ea typeface="Inter Medium"/>
              <a:cs typeface="Inter Medium"/>
              <a:sym typeface="Inter Medium"/>
            </a:endParaRPr>
          </a:p>
        </p:txBody>
      </p:sp>
      <p:sp>
        <p:nvSpPr>
          <p:cNvPr id="141" name="Google Shape;141;p18"/>
          <p:cNvSpPr txBox="1"/>
          <p:nvPr/>
        </p:nvSpPr>
        <p:spPr>
          <a:xfrm>
            <a:off x="231000" y="1512000"/>
            <a:ext cx="2739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ko" sz="1200">
                <a:solidFill>
                  <a:schemeClr val="dk1"/>
                </a:solidFill>
                <a:latin typeface="Noto Sans SemiBold"/>
                <a:ea typeface="Noto Sans SemiBold"/>
                <a:cs typeface="Noto Sans SemiBold"/>
                <a:sym typeface="Noto Sans SemiBold"/>
              </a:rPr>
              <a:t>01.데이터 수집</a:t>
            </a:r>
            <a:endParaRPr sz="1000">
              <a:solidFill>
                <a:schemeClr val="dk1"/>
              </a:solidFill>
              <a:latin typeface="Noto Sans SemiBold"/>
              <a:ea typeface="Noto Sans SemiBold"/>
              <a:cs typeface="Noto Sans SemiBold"/>
              <a:sym typeface="Noto Sans SemiBold"/>
            </a:endParaRPr>
          </a:p>
        </p:txBody>
      </p:sp>
      <p:sp>
        <p:nvSpPr>
          <p:cNvPr id="142" name="Google Shape;142;p18"/>
          <p:cNvSpPr/>
          <p:nvPr/>
        </p:nvSpPr>
        <p:spPr>
          <a:xfrm>
            <a:off x="298200" y="2524246"/>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8"/>
          <p:cNvSpPr/>
          <p:nvPr/>
        </p:nvSpPr>
        <p:spPr>
          <a:xfrm>
            <a:off x="178386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8"/>
          <p:cNvSpPr/>
          <p:nvPr/>
        </p:nvSpPr>
        <p:spPr>
          <a:xfrm>
            <a:off x="326952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8"/>
          <p:cNvSpPr/>
          <p:nvPr/>
        </p:nvSpPr>
        <p:spPr>
          <a:xfrm>
            <a:off x="475518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8"/>
          <p:cNvSpPr/>
          <p:nvPr/>
        </p:nvSpPr>
        <p:spPr>
          <a:xfrm>
            <a:off x="624084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18"/>
          <p:cNvSpPr/>
          <p:nvPr/>
        </p:nvSpPr>
        <p:spPr>
          <a:xfrm>
            <a:off x="7726500" y="2524233"/>
            <a:ext cx="1119300" cy="11193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8" name="Google Shape;148;p18"/>
          <p:cNvCxnSpPr>
            <a:stCxn id="142" idx="6"/>
            <a:endCxn id="143" idx="2"/>
          </p:cNvCxnSpPr>
          <p:nvPr/>
        </p:nvCxnSpPr>
        <p:spPr>
          <a:xfrm>
            <a:off x="1417500"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49" name="Google Shape;149;p18"/>
          <p:cNvCxnSpPr/>
          <p:nvPr/>
        </p:nvCxnSpPr>
        <p:spPr>
          <a:xfrm>
            <a:off x="2903188"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0" name="Google Shape;150;p18"/>
          <p:cNvCxnSpPr/>
          <p:nvPr/>
        </p:nvCxnSpPr>
        <p:spPr>
          <a:xfrm>
            <a:off x="4388838"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1" name="Google Shape;151;p18"/>
          <p:cNvCxnSpPr/>
          <p:nvPr/>
        </p:nvCxnSpPr>
        <p:spPr>
          <a:xfrm>
            <a:off x="5874500"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2" name="Google Shape;152;p18"/>
          <p:cNvCxnSpPr/>
          <p:nvPr/>
        </p:nvCxnSpPr>
        <p:spPr>
          <a:xfrm>
            <a:off x="7360200" y="3083896"/>
            <a:ext cx="366300" cy="0"/>
          </a:xfrm>
          <a:prstGeom prst="straightConnector1">
            <a:avLst/>
          </a:prstGeom>
          <a:noFill/>
          <a:ln cap="flat" cmpd="sng" w="9525">
            <a:solidFill>
              <a:srgbClr val="666666"/>
            </a:solidFill>
            <a:prstDash val="solid"/>
            <a:round/>
            <a:headEnd len="med" w="med" type="none"/>
            <a:tailEnd len="med" w="med" type="none"/>
          </a:ln>
        </p:spPr>
      </p:cxnSp>
      <p:cxnSp>
        <p:nvCxnSpPr>
          <p:cNvPr id="153" name="Google Shape;153;p18"/>
          <p:cNvCxnSpPr>
            <a:stCxn id="147" idx="6"/>
          </p:cNvCxnSpPr>
          <p:nvPr/>
        </p:nvCxnSpPr>
        <p:spPr>
          <a:xfrm>
            <a:off x="8845800" y="3083883"/>
            <a:ext cx="298200" cy="0"/>
          </a:xfrm>
          <a:prstGeom prst="straightConnector1">
            <a:avLst/>
          </a:prstGeom>
          <a:noFill/>
          <a:ln cap="flat" cmpd="sng" w="9525">
            <a:solidFill>
              <a:srgbClr val="666666"/>
            </a:solidFill>
            <a:prstDash val="solid"/>
            <a:round/>
            <a:headEnd len="med" w="med" type="none"/>
            <a:tailEnd len="med" w="med" type="none"/>
          </a:ln>
        </p:spPr>
      </p:cxnSp>
      <p:cxnSp>
        <p:nvCxnSpPr>
          <p:cNvPr id="154" name="Google Shape;154;p18"/>
          <p:cNvCxnSpPr/>
          <p:nvPr/>
        </p:nvCxnSpPr>
        <p:spPr>
          <a:xfrm>
            <a:off x="0" y="3083883"/>
            <a:ext cx="298200" cy="0"/>
          </a:xfrm>
          <a:prstGeom prst="straightConnector1">
            <a:avLst/>
          </a:prstGeom>
          <a:noFill/>
          <a:ln cap="flat" cmpd="sng" w="9525">
            <a:solidFill>
              <a:srgbClr val="666666"/>
            </a:solidFill>
            <a:prstDash val="solid"/>
            <a:round/>
            <a:headEnd len="med" w="med" type="none"/>
            <a:tailEnd len="med" w="med" type="none"/>
          </a:ln>
        </p:spPr>
      </p:cxnSp>
      <p:sp>
        <p:nvSpPr>
          <p:cNvPr id="155" name="Google Shape;155;p18"/>
          <p:cNvSpPr txBox="1"/>
          <p:nvPr/>
        </p:nvSpPr>
        <p:spPr>
          <a:xfrm>
            <a:off x="218825" y="2033975"/>
            <a:ext cx="25341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 데이터 수집 과정에서 웹 크롤링, 설문조사 플랫폼 등을 활용하여 자동화</a:t>
            </a:r>
            <a:endParaRPr sz="800">
              <a:solidFill>
                <a:schemeClr val="dk1"/>
              </a:solidFill>
              <a:latin typeface="Noto Sans SemiBold"/>
              <a:ea typeface="Noto Sans SemiBold"/>
              <a:cs typeface="Noto Sans SemiBold"/>
              <a:sym typeface="Noto Sans SemiBold"/>
            </a:endParaRPr>
          </a:p>
        </p:txBody>
      </p:sp>
      <p:sp>
        <p:nvSpPr>
          <p:cNvPr id="156" name="Google Shape;156;p18"/>
          <p:cNvSpPr txBox="1"/>
          <p:nvPr/>
        </p:nvSpPr>
        <p:spPr>
          <a:xfrm>
            <a:off x="218825" y="18351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다양한 채널에서 데이터 수집</a:t>
            </a:r>
            <a:endParaRPr sz="800">
              <a:latin typeface="Noto Sans SemiBold"/>
              <a:ea typeface="Noto Sans SemiBold"/>
              <a:cs typeface="Noto Sans SemiBold"/>
              <a:sym typeface="Noto Sans SemiBold"/>
            </a:endParaRPr>
          </a:p>
        </p:txBody>
      </p:sp>
      <p:sp>
        <p:nvSpPr>
          <p:cNvPr id="157" name="Google Shape;157;p18"/>
          <p:cNvSpPr txBox="1"/>
          <p:nvPr/>
        </p:nvSpPr>
        <p:spPr>
          <a:xfrm>
            <a:off x="154800" y="3706075"/>
            <a:ext cx="27393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ko" sz="1200">
                <a:solidFill>
                  <a:schemeClr val="dk1"/>
                </a:solidFill>
                <a:latin typeface="Noto Sans"/>
                <a:ea typeface="Noto Sans"/>
                <a:cs typeface="Noto Sans"/>
                <a:sym typeface="Noto Sans"/>
              </a:rPr>
              <a:t>02.</a:t>
            </a:r>
            <a:r>
              <a:rPr b="1" lang="ko" sz="1200">
                <a:solidFill>
                  <a:schemeClr val="dk1"/>
                </a:solidFill>
                <a:latin typeface="Noto Sans"/>
                <a:ea typeface="Noto Sans"/>
                <a:cs typeface="Noto Sans"/>
                <a:sym typeface="Noto Sans"/>
              </a:rPr>
              <a:t>데이터 정제 및 분류 </a:t>
            </a:r>
            <a:endParaRPr b="1" sz="1200">
              <a:solidFill>
                <a:schemeClr val="dk1"/>
              </a:solidFill>
              <a:latin typeface="Noto Sans"/>
              <a:ea typeface="Noto Sans"/>
              <a:cs typeface="Noto Sans"/>
              <a:sym typeface="Noto Sans"/>
            </a:endParaRPr>
          </a:p>
        </p:txBody>
      </p:sp>
      <p:sp>
        <p:nvSpPr>
          <p:cNvPr id="158" name="Google Shape;158;p18"/>
          <p:cNvSpPr txBox="1"/>
          <p:nvPr/>
        </p:nvSpPr>
        <p:spPr>
          <a:xfrm>
            <a:off x="163900" y="4375088"/>
            <a:ext cx="2739300" cy="449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수집된 데이터를 키워드, 주제, 감정(긍정, 부정, 중립) 등 특정 기준에 따라 분류</a:t>
            </a:r>
            <a:endParaRPr sz="800">
              <a:solidFill>
                <a:schemeClr val="dk1"/>
              </a:solidFill>
              <a:latin typeface="Noto Sans SemiBold"/>
              <a:ea typeface="Noto Sans SemiBold"/>
              <a:cs typeface="Noto Sans SemiBold"/>
              <a:sym typeface="Noto Sans SemiBold"/>
            </a:endParaRPr>
          </a:p>
        </p:txBody>
      </p:sp>
      <p:sp>
        <p:nvSpPr>
          <p:cNvPr id="159" name="Google Shape;159;p18"/>
          <p:cNvSpPr txBox="1"/>
          <p:nvPr/>
        </p:nvSpPr>
        <p:spPr>
          <a:xfrm>
            <a:off x="163900" y="4176263"/>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-중복된 데이터를 제거</a:t>
            </a:r>
            <a:endParaRPr sz="800">
              <a:latin typeface="Noto Sans SemiBold"/>
              <a:ea typeface="Noto Sans SemiBold"/>
              <a:cs typeface="Noto Sans SemiBold"/>
              <a:sym typeface="Noto Sans SemiBold"/>
            </a:endParaRPr>
          </a:p>
        </p:txBody>
      </p:sp>
      <p:sp>
        <p:nvSpPr>
          <p:cNvPr id="160" name="Google Shape;160;p18"/>
          <p:cNvSpPr txBox="1"/>
          <p:nvPr/>
        </p:nvSpPr>
        <p:spPr>
          <a:xfrm>
            <a:off x="163900" y="3985000"/>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수집된 원천 데이터를 분석 가능한 형태로 정제</a:t>
            </a:r>
            <a:endParaRPr sz="800">
              <a:latin typeface="Noto Sans SemiBold"/>
              <a:ea typeface="Noto Sans SemiBold"/>
              <a:cs typeface="Noto Sans SemiBold"/>
              <a:sym typeface="Noto Sans SemiBold"/>
            </a:endParaRPr>
          </a:p>
        </p:txBody>
      </p:sp>
      <p:sp>
        <p:nvSpPr>
          <p:cNvPr id="161" name="Google Shape;161;p18"/>
          <p:cNvSpPr txBox="1"/>
          <p:nvPr/>
        </p:nvSpPr>
        <p:spPr>
          <a:xfrm>
            <a:off x="3084175" y="1512000"/>
            <a:ext cx="2739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ko" sz="1200">
                <a:solidFill>
                  <a:schemeClr val="dk1"/>
                </a:solidFill>
                <a:latin typeface="Noto Sans SemiBold"/>
                <a:ea typeface="Noto Sans SemiBold"/>
                <a:cs typeface="Noto Sans SemiBold"/>
                <a:sym typeface="Noto Sans SemiBold"/>
              </a:rPr>
              <a:t>03. 데이터 분석</a:t>
            </a:r>
            <a:endParaRPr sz="1000">
              <a:solidFill>
                <a:schemeClr val="dk1"/>
              </a:solidFill>
              <a:latin typeface="Noto Sans SemiBold"/>
              <a:ea typeface="Noto Sans SemiBold"/>
              <a:cs typeface="Noto Sans SemiBold"/>
              <a:sym typeface="Noto Sans SemiBold"/>
            </a:endParaRPr>
          </a:p>
        </p:txBody>
      </p:sp>
      <p:sp>
        <p:nvSpPr>
          <p:cNvPr id="162" name="Google Shape;162;p18"/>
          <p:cNvSpPr txBox="1"/>
          <p:nvPr/>
        </p:nvSpPr>
        <p:spPr>
          <a:xfrm>
            <a:off x="3072000" y="2033975"/>
            <a:ext cx="253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정량적 분석 : 트렌드, 빈도, 패턴 식별</a:t>
            </a:r>
            <a:endParaRPr sz="800">
              <a:solidFill>
                <a:schemeClr val="dk1"/>
              </a:solidFill>
              <a:latin typeface="Noto Sans SemiBold"/>
              <a:ea typeface="Noto Sans SemiBold"/>
              <a:cs typeface="Noto Sans SemiBold"/>
              <a:sym typeface="Noto Sans SemiBold"/>
            </a:endParaRPr>
          </a:p>
        </p:txBody>
      </p:sp>
      <p:sp>
        <p:nvSpPr>
          <p:cNvPr id="163" name="Google Shape;163;p18"/>
          <p:cNvSpPr txBox="1"/>
          <p:nvPr/>
        </p:nvSpPr>
        <p:spPr>
          <a:xfrm>
            <a:off x="3072000" y="18351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정성적 분석 : 감정분석, 토픽분석 등</a:t>
            </a:r>
            <a:endParaRPr sz="800">
              <a:latin typeface="Noto Sans SemiBold"/>
              <a:ea typeface="Noto Sans SemiBold"/>
              <a:cs typeface="Noto Sans SemiBold"/>
              <a:sym typeface="Noto Sans SemiBold"/>
            </a:endParaRPr>
          </a:p>
        </p:txBody>
      </p:sp>
      <p:sp>
        <p:nvSpPr>
          <p:cNvPr id="164" name="Google Shape;164;p18"/>
          <p:cNvSpPr txBox="1"/>
          <p:nvPr/>
        </p:nvSpPr>
        <p:spPr>
          <a:xfrm>
            <a:off x="3197800" y="3706075"/>
            <a:ext cx="27393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ko" sz="1200">
                <a:solidFill>
                  <a:schemeClr val="dk1"/>
                </a:solidFill>
                <a:latin typeface="Noto Sans"/>
                <a:ea typeface="Noto Sans"/>
                <a:cs typeface="Noto Sans"/>
                <a:sym typeface="Noto Sans"/>
              </a:rPr>
              <a:t>04.인사이트 도출 </a:t>
            </a:r>
            <a:endParaRPr b="1" sz="1200">
              <a:solidFill>
                <a:schemeClr val="dk1"/>
              </a:solidFill>
              <a:latin typeface="Noto Sans"/>
              <a:ea typeface="Noto Sans"/>
              <a:cs typeface="Noto Sans"/>
              <a:sym typeface="Noto Sans"/>
            </a:endParaRPr>
          </a:p>
        </p:txBody>
      </p:sp>
      <p:sp>
        <p:nvSpPr>
          <p:cNvPr id="165" name="Google Shape;165;p18"/>
          <p:cNvSpPr txBox="1"/>
          <p:nvPr/>
        </p:nvSpPr>
        <p:spPr>
          <a:xfrm>
            <a:off x="3206900" y="4176263"/>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비즈니스 전략  수립 : 인사이트를 기반으로 서비스 개선</a:t>
            </a:r>
            <a:endParaRPr sz="800">
              <a:latin typeface="Noto Sans SemiBold"/>
              <a:ea typeface="Noto Sans SemiBold"/>
              <a:cs typeface="Noto Sans SemiBold"/>
              <a:sym typeface="Noto Sans SemiBold"/>
            </a:endParaRPr>
          </a:p>
        </p:txBody>
      </p:sp>
      <p:sp>
        <p:nvSpPr>
          <p:cNvPr id="166" name="Google Shape;166;p18"/>
          <p:cNvSpPr txBox="1"/>
          <p:nvPr/>
        </p:nvSpPr>
        <p:spPr>
          <a:xfrm>
            <a:off x="3206900" y="3985000"/>
            <a:ext cx="27393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주요 인사이트 식별 : 고객 인사이트, 피드백</a:t>
            </a:r>
            <a:endParaRPr sz="800">
              <a:latin typeface="Noto Sans SemiBold"/>
              <a:ea typeface="Noto Sans SemiBold"/>
              <a:cs typeface="Noto Sans SemiBold"/>
              <a:sym typeface="Noto Sans SemiBold"/>
            </a:endParaRPr>
          </a:p>
        </p:txBody>
      </p:sp>
      <p:sp>
        <p:nvSpPr>
          <p:cNvPr id="167" name="Google Shape;167;p18"/>
          <p:cNvSpPr txBox="1"/>
          <p:nvPr/>
        </p:nvSpPr>
        <p:spPr>
          <a:xfrm>
            <a:off x="6055525" y="1512000"/>
            <a:ext cx="2739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ko" sz="1200">
                <a:solidFill>
                  <a:schemeClr val="dk1"/>
                </a:solidFill>
                <a:latin typeface="Noto Sans SemiBold"/>
                <a:ea typeface="Noto Sans SemiBold"/>
                <a:cs typeface="Noto Sans SemiBold"/>
                <a:sym typeface="Noto Sans SemiBold"/>
              </a:rPr>
              <a:t>05. 액션 플랜 수립 및 실행</a:t>
            </a:r>
            <a:endParaRPr sz="1000">
              <a:solidFill>
                <a:schemeClr val="dk1"/>
              </a:solidFill>
              <a:latin typeface="Noto Sans SemiBold"/>
              <a:ea typeface="Noto Sans SemiBold"/>
              <a:cs typeface="Noto Sans SemiBold"/>
              <a:sym typeface="Noto Sans SemiBold"/>
            </a:endParaRPr>
          </a:p>
        </p:txBody>
      </p:sp>
      <p:sp>
        <p:nvSpPr>
          <p:cNvPr id="168" name="Google Shape;168;p18"/>
          <p:cNvSpPr txBox="1"/>
          <p:nvPr/>
        </p:nvSpPr>
        <p:spPr>
          <a:xfrm>
            <a:off x="6043350" y="2033975"/>
            <a:ext cx="253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실행 </a:t>
            </a:r>
            <a:endParaRPr sz="800">
              <a:solidFill>
                <a:schemeClr val="dk1"/>
              </a:solidFill>
              <a:latin typeface="Noto Sans SemiBold"/>
              <a:ea typeface="Noto Sans SemiBold"/>
              <a:cs typeface="Noto Sans SemiBold"/>
              <a:sym typeface="Noto Sans SemiBold"/>
            </a:endParaRPr>
          </a:p>
        </p:txBody>
      </p:sp>
      <p:sp>
        <p:nvSpPr>
          <p:cNvPr id="169" name="Google Shape;169;p18"/>
          <p:cNvSpPr txBox="1"/>
          <p:nvPr/>
        </p:nvSpPr>
        <p:spPr>
          <a:xfrm>
            <a:off x="6043350" y="183515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ko" sz="800">
                <a:solidFill>
                  <a:schemeClr val="dk1"/>
                </a:solidFill>
                <a:latin typeface="Noto Sans SemiBold"/>
                <a:ea typeface="Noto Sans SemiBold"/>
                <a:cs typeface="Noto Sans SemiBold"/>
                <a:sym typeface="Noto Sans SemiBold"/>
              </a:rPr>
              <a:t>- </a:t>
            </a:r>
            <a:r>
              <a:rPr lang="ko" sz="800">
                <a:solidFill>
                  <a:schemeClr val="dk1"/>
                </a:solidFill>
                <a:latin typeface="Noto Sans SemiBold"/>
                <a:ea typeface="Noto Sans SemiBold"/>
                <a:cs typeface="Noto Sans SemiBold"/>
                <a:sym typeface="Noto Sans SemiBold"/>
              </a:rPr>
              <a:t>실행 계획 수립</a:t>
            </a:r>
            <a:endParaRPr sz="800">
              <a:latin typeface="Noto Sans SemiBold"/>
              <a:ea typeface="Noto Sans SemiBold"/>
              <a:cs typeface="Noto Sans SemiBold"/>
              <a:sym typeface="Noto Sans SemiBold"/>
            </a:endParaRPr>
          </a:p>
        </p:txBody>
      </p:sp>
      <p:sp>
        <p:nvSpPr>
          <p:cNvPr id="170" name="Google Shape;170;p18"/>
          <p:cNvSpPr txBox="1"/>
          <p:nvPr/>
        </p:nvSpPr>
        <p:spPr>
          <a:xfrm>
            <a:off x="6050975" y="3706075"/>
            <a:ext cx="27393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ko" sz="1200">
                <a:solidFill>
                  <a:schemeClr val="dk1"/>
                </a:solidFill>
                <a:latin typeface="Noto Sans"/>
                <a:ea typeface="Noto Sans"/>
                <a:cs typeface="Noto Sans"/>
                <a:sym typeface="Noto Sans"/>
              </a:rPr>
              <a:t>06.성과 모니터링 및 피드백</a:t>
            </a:r>
            <a:endParaRPr b="1" sz="1200">
              <a:solidFill>
                <a:schemeClr val="dk1"/>
              </a:solidFill>
              <a:latin typeface="Noto Sans"/>
              <a:ea typeface="Noto Sans"/>
              <a:cs typeface="Noto Sans"/>
              <a:sym typeface="Noto Sans"/>
            </a:endParaRPr>
          </a:p>
        </p:txBody>
      </p:sp>
      <p:sp>
        <p:nvSpPr>
          <p:cNvPr id="171" name="Google Shape;171;p18"/>
          <p:cNvSpPr txBox="1"/>
          <p:nvPr/>
        </p:nvSpPr>
        <p:spPr>
          <a:xfrm>
            <a:off x="6060075" y="4176263"/>
            <a:ext cx="27393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900">
                <a:solidFill>
                  <a:schemeClr val="dk1"/>
                </a:solidFill>
                <a:latin typeface="Noto Sans SemiBold"/>
                <a:ea typeface="Noto Sans SemiBold"/>
                <a:cs typeface="Noto Sans SemiBold"/>
                <a:sym typeface="Noto Sans SemiBold"/>
              </a:rPr>
              <a:t>- 피드백 수집 및 개선</a:t>
            </a:r>
            <a:endParaRPr sz="900">
              <a:latin typeface="Noto Sans SemiBold"/>
              <a:ea typeface="Noto Sans SemiBold"/>
              <a:cs typeface="Noto Sans SemiBold"/>
              <a:sym typeface="Noto Sans SemiBold"/>
            </a:endParaRPr>
          </a:p>
        </p:txBody>
      </p:sp>
      <p:sp>
        <p:nvSpPr>
          <p:cNvPr id="172" name="Google Shape;172;p18"/>
          <p:cNvSpPr txBox="1"/>
          <p:nvPr/>
        </p:nvSpPr>
        <p:spPr>
          <a:xfrm>
            <a:off x="6060075" y="3985000"/>
            <a:ext cx="27393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ko" sz="900">
                <a:solidFill>
                  <a:schemeClr val="dk1"/>
                </a:solidFill>
                <a:latin typeface="Noto Sans SemiBold"/>
                <a:ea typeface="Noto Sans SemiBold"/>
                <a:cs typeface="Noto Sans SemiBold"/>
                <a:sym typeface="Noto Sans SemiBold"/>
              </a:rPr>
              <a:t>- 성과 모니터링 : 고객만족도, 판매 데이터 분석</a:t>
            </a:r>
            <a:endParaRPr sz="900">
              <a:latin typeface="Noto Sans SemiBold"/>
              <a:ea typeface="Noto Sans SemiBold"/>
              <a:cs typeface="Noto Sans SemiBold"/>
              <a:sym typeface="Noto Sans SemiBold"/>
            </a:endParaRPr>
          </a:p>
        </p:txBody>
      </p:sp>
      <p:sp>
        <p:nvSpPr>
          <p:cNvPr id="173" name="Google Shape;173;p18"/>
          <p:cNvSpPr txBox="1"/>
          <p:nvPr/>
        </p:nvSpPr>
        <p:spPr>
          <a:xfrm>
            <a:off x="37125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073763"/>
                </a:solidFill>
                <a:latin typeface="Noto Sans"/>
                <a:ea typeface="Noto Sans"/>
                <a:cs typeface="Noto Sans"/>
                <a:sym typeface="Noto Sans"/>
              </a:rPr>
              <a:t>01</a:t>
            </a:r>
            <a:endParaRPr b="1" sz="4000">
              <a:solidFill>
                <a:srgbClr val="073763"/>
              </a:solidFill>
              <a:latin typeface="Noto Sans"/>
              <a:ea typeface="Noto Sans"/>
              <a:cs typeface="Noto Sans"/>
              <a:sym typeface="Noto Sans"/>
            </a:endParaRPr>
          </a:p>
        </p:txBody>
      </p:sp>
      <p:sp>
        <p:nvSpPr>
          <p:cNvPr id="174" name="Google Shape;174;p18"/>
          <p:cNvSpPr txBox="1"/>
          <p:nvPr/>
        </p:nvSpPr>
        <p:spPr>
          <a:xfrm>
            <a:off x="185690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CCCC"/>
                </a:solidFill>
                <a:latin typeface="Noto Sans"/>
                <a:ea typeface="Noto Sans"/>
                <a:cs typeface="Noto Sans"/>
                <a:sym typeface="Noto Sans"/>
              </a:rPr>
              <a:t>02</a:t>
            </a:r>
            <a:endParaRPr b="1" sz="4000">
              <a:solidFill>
                <a:srgbClr val="FFCCCC"/>
              </a:solidFill>
              <a:latin typeface="Noto Sans"/>
              <a:ea typeface="Noto Sans"/>
              <a:cs typeface="Noto Sans"/>
              <a:sym typeface="Noto Sans"/>
            </a:endParaRPr>
          </a:p>
        </p:txBody>
      </p:sp>
      <p:sp>
        <p:nvSpPr>
          <p:cNvPr id="175" name="Google Shape;175;p18"/>
          <p:cNvSpPr txBox="1"/>
          <p:nvPr/>
        </p:nvSpPr>
        <p:spPr>
          <a:xfrm>
            <a:off x="334257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073763"/>
                </a:solidFill>
                <a:latin typeface="Noto Sans"/>
                <a:ea typeface="Noto Sans"/>
                <a:cs typeface="Noto Sans"/>
                <a:sym typeface="Noto Sans"/>
              </a:rPr>
              <a:t>03</a:t>
            </a:r>
            <a:endParaRPr b="1" sz="4000">
              <a:solidFill>
                <a:srgbClr val="073763"/>
              </a:solidFill>
              <a:latin typeface="Noto Sans"/>
              <a:ea typeface="Noto Sans"/>
              <a:cs typeface="Noto Sans"/>
              <a:sym typeface="Noto Sans"/>
            </a:endParaRPr>
          </a:p>
        </p:txBody>
      </p:sp>
      <p:sp>
        <p:nvSpPr>
          <p:cNvPr id="176" name="Google Shape;176;p18"/>
          <p:cNvSpPr txBox="1"/>
          <p:nvPr/>
        </p:nvSpPr>
        <p:spPr>
          <a:xfrm>
            <a:off x="4828225"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CCCC"/>
                </a:solidFill>
                <a:latin typeface="Noto Sans"/>
                <a:ea typeface="Noto Sans"/>
                <a:cs typeface="Noto Sans"/>
                <a:sym typeface="Noto Sans"/>
              </a:rPr>
              <a:t>04</a:t>
            </a:r>
            <a:endParaRPr b="1" sz="4000">
              <a:solidFill>
                <a:srgbClr val="FFCCCC"/>
              </a:solidFill>
              <a:latin typeface="Noto Sans"/>
              <a:ea typeface="Noto Sans"/>
              <a:cs typeface="Noto Sans"/>
              <a:sym typeface="Noto Sans"/>
            </a:endParaRPr>
          </a:p>
        </p:txBody>
      </p:sp>
      <p:sp>
        <p:nvSpPr>
          <p:cNvPr id="177" name="Google Shape;177;p18"/>
          <p:cNvSpPr txBox="1"/>
          <p:nvPr/>
        </p:nvSpPr>
        <p:spPr>
          <a:xfrm>
            <a:off x="631390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073763"/>
                </a:solidFill>
                <a:latin typeface="Noto Sans"/>
                <a:ea typeface="Noto Sans"/>
                <a:cs typeface="Noto Sans"/>
                <a:sym typeface="Noto Sans"/>
              </a:rPr>
              <a:t>05</a:t>
            </a:r>
            <a:endParaRPr b="1" sz="4000">
              <a:solidFill>
                <a:srgbClr val="073763"/>
              </a:solidFill>
              <a:latin typeface="Noto Sans"/>
              <a:ea typeface="Noto Sans"/>
              <a:cs typeface="Noto Sans"/>
              <a:sym typeface="Noto Sans"/>
            </a:endParaRPr>
          </a:p>
        </p:txBody>
      </p:sp>
      <p:sp>
        <p:nvSpPr>
          <p:cNvPr id="178" name="Google Shape;178;p18"/>
          <p:cNvSpPr txBox="1"/>
          <p:nvPr/>
        </p:nvSpPr>
        <p:spPr>
          <a:xfrm>
            <a:off x="7799550" y="2652900"/>
            <a:ext cx="973200" cy="7512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1" lang="ko" sz="4000">
                <a:solidFill>
                  <a:srgbClr val="FFCCCC"/>
                </a:solidFill>
                <a:latin typeface="Noto Sans"/>
                <a:ea typeface="Noto Sans"/>
                <a:cs typeface="Noto Sans"/>
                <a:sym typeface="Noto Sans"/>
              </a:rPr>
              <a:t>06</a:t>
            </a:r>
            <a:endParaRPr b="1" sz="4000">
              <a:solidFill>
                <a:srgbClr val="FFCCCC"/>
              </a:solidFill>
              <a:latin typeface="Noto Sans"/>
              <a:ea typeface="Noto Sans"/>
              <a:cs typeface="Noto Sans"/>
              <a:sym typeface="Noto Sans"/>
            </a:endParaRPr>
          </a:p>
        </p:txBody>
      </p:sp>
      <p:sp>
        <p:nvSpPr>
          <p:cNvPr id="179" name="Google Shape;179;p18"/>
          <p:cNvSpPr txBox="1"/>
          <p:nvPr/>
        </p:nvSpPr>
        <p:spPr>
          <a:xfrm>
            <a:off x="298200" y="768000"/>
            <a:ext cx="22155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01 | VOC 프로세스</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29" name="Shape 929"/>
        <p:cNvGrpSpPr/>
        <p:nvPr/>
      </p:nvGrpSpPr>
      <p:grpSpPr>
        <a:xfrm>
          <a:off x="0" y="0"/>
          <a:ext cx="0" cy="0"/>
          <a:chOff x="0" y="0"/>
          <a:chExt cx="0" cy="0"/>
        </a:xfrm>
      </p:grpSpPr>
      <p:cxnSp>
        <p:nvCxnSpPr>
          <p:cNvPr id="930" name="Google Shape;930;p63"/>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31" name="Google Shape;931;p63"/>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수행 경과 | </a:t>
            </a:r>
            <a:endParaRPr sz="2000">
              <a:solidFill>
                <a:srgbClr val="434343"/>
              </a:solidFill>
              <a:latin typeface="Inter SemiBold"/>
              <a:ea typeface="Inter SemiBold"/>
              <a:cs typeface="Inter SemiBold"/>
              <a:sym typeface="Inter SemiBold"/>
            </a:endParaRPr>
          </a:p>
        </p:txBody>
      </p:sp>
      <p:sp>
        <p:nvSpPr>
          <p:cNvPr id="932" name="Google Shape;932;p63"/>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Frontend 주요 기능</a:t>
            </a:r>
            <a:endParaRPr>
              <a:solidFill>
                <a:srgbClr val="666666"/>
              </a:solidFill>
              <a:latin typeface="Inter SemiBold"/>
              <a:ea typeface="Inter SemiBold"/>
              <a:cs typeface="Inter SemiBold"/>
              <a:sym typeface="Inter SemiBold"/>
            </a:endParaRPr>
          </a:p>
        </p:txBody>
      </p:sp>
      <p:sp>
        <p:nvSpPr>
          <p:cNvPr id="933" name="Google Shape;933;p63"/>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page.49</a:t>
            </a:r>
            <a:endParaRPr sz="700">
              <a:latin typeface="Inter Medium"/>
              <a:ea typeface="Inter Medium"/>
              <a:cs typeface="Inter Medium"/>
              <a:sym typeface="Inter Medium"/>
            </a:endParaRPr>
          </a:p>
        </p:txBody>
      </p:sp>
      <p:cxnSp>
        <p:nvCxnSpPr>
          <p:cNvPr id="934" name="Google Shape;934;p63"/>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935" name="Google Shape;935;p63"/>
          <p:cNvSpPr txBox="1"/>
          <p:nvPr/>
        </p:nvSpPr>
        <p:spPr>
          <a:xfrm>
            <a:off x="365400" y="1886150"/>
            <a:ext cx="4293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연령대별 분석, 성별 분석, 토픽분석, 감성분석 등을 위해 막대 차트, 파이 차트, 슬라이더 형태의 그래픽을 사용</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사용자 인터랙션에 따라 실시간으로 차트를 업데이트</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조회수, 구매수 버튼 / 긍정 및 부정 버튼, 태그 버튼을 누르게 되면 시각적으로 표현</a:t>
            </a:r>
            <a:endParaRPr sz="900">
              <a:solidFill>
                <a:schemeClr val="dk1"/>
              </a:solidFill>
              <a:latin typeface="Noto Sans Medium"/>
              <a:ea typeface="Noto Sans Medium"/>
              <a:cs typeface="Noto Sans Medium"/>
              <a:sym typeface="Noto Sans Medium"/>
            </a:endParaRPr>
          </a:p>
          <a:p>
            <a:pPr indent="0" lvl="0" marL="0" rtl="0" algn="l">
              <a:spcBef>
                <a:spcPts val="0"/>
              </a:spcBef>
              <a:spcAft>
                <a:spcPts val="0"/>
              </a:spcAft>
              <a:buNone/>
            </a:pPr>
            <a:r>
              <a:rPr lang="ko" sz="900">
                <a:solidFill>
                  <a:schemeClr val="dk1"/>
                </a:solidFill>
                <a:latin typeface="Noto Sans Medium"/>
                <a:ea typeface="Noto Sans Medium"/>
                <a:cs typeface="Noto Sans Medium"/>
                <a:sym typeface="Noto Sans Medium"/>
              </a:rPr>
              <a:t>- 실시간으로 데이터를 업데이트 하는 기능을 구현</a:t>
            </a:r>
            <a:endParaRPr sz="900">
              <a:solidFill>
                <a:schemeClr val="dk1"/>
              </a:solidFill>
              <a:latin typeface="Noto Sans Medium"/>
              <a:ea typeface="Noto Sans Medium"/>
              <a:cs typeface="Noto Sans Medium"/>
              <a:sym typeface="Noto Sans Medium"/>
            </a:endParaRPr>
          </a:p>
        </p:txBody>
      </p:sp>
      <p:pic>
        <p:nvPicPr>
          <p:cNvPr id="936" name="Google Shape;936;p63"/>
          <p:cNvPicPr preferRelativeResize="0"/>
          <p:nvPr/>
        </p:nvPicPr>
        <p:blipFill>
          <a:blip r:embed="rId3">
            <a:alphaModFix/>
          </a:blip>
          <a:stretch>
            <a:fillRect/>
          </a:stretch>
        </p:blipFill>
        <p:spPr>
          <a:xfrm>
            <a:off x="4658700" y="2056650"/>
            <a:ext cx="4127774" cy="258360"/>
          </a:xfrm>
          <a:prstGeom prst="rect">
            <a:avLst/>
          </a:prstGeom>
          <a:noFill/>
          <a:ln>
            <a:noFill/>
          </a:ln>
        </p:spPr>
      </p:pic>
      <p:pic>
        <p:nvPicPr>
          <p:cNvPr id="937" name="Google Shape;937;p63"/>
          <p:cNvPicPr preferRelativeResize="0"/>
          <p:nvPr/>
        </p:nvPicPr>
        <p:blipFill>
          <a:blip r:embed="rId4">
            <a:alphaModFix/>
          </a:blip>
          <a:stretch>
            <a:fillRect/>
          </a:stretch>
        </p:blipFill>
        <p:spPr>
          <a:xfrm>
            <a:off x="4658712" y="2429188"/>
            <a:ext cx="4127775" cy="2382000"/>
          </a:xfrm>
          <a:prstGeom prst="rect">
            <a:avLst/>
          </a:prstGeom>
          <a:noFill/>
          <a:ln>
            <a:noFill/>
          </a:ln>
        </p:spPr>
      </p:pic>
      <p:pic>
        <p:nvPicPr>
          <p:cNvPr id="938" name="Google Shape;938;p63"/>
          <p:cNvPicPr preferRelativeResize="0"/>
          <p:nvPr/>
        </p:nvPicPr>
        <p:blipFill>
          <a:blip r:embed="rId5">
            <a:alphaModFix/>
          </a:blip>
          <a:stretch>
            <a:fillRect/>
          </a:stretch>
        </p:blipFill>
        <p:spPr>
          <a:xfrm>
            <a:off x="1585196" y="3216501"/>
            <a:ext cx="2986805" cy="1594700"/>
          </a:xfrm>
          <a:prstGeom prst="rect">
            <a:avLst/>
          </a:prstGeom>
          <a:noFill/>
          <a:ln>
            <a:noFill/>
          </a:ln>
        </p:spPr>
      </p:pic>
      <p:sp>
        <p:nvSpPr>
          <p:cNvPr id="939" name="Google Shape;939;p63"/>
          <p:cNvSpPr txBox="1"/>
          <p:nvPr/>
        </p:nvSpPr>
        <p:spPr>
          <a:xfrm>
            <a:off x="298200" y="1376113"/>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Chart.js를 활용하여 데이터를 차트로 시각화</a:t>
            </a:r>
            <a:endParaRPr sz="1500">
              <a:solidFill>
                <a:srgbClr val="434343"/>
              </a:solidFill>
              <a:latin typeface="Noto Sans SemiBold"/>
              <a:ea typeface="Noto Sans SemiBold"/>
              <a:cs typeface="Noto Sans SemiBold"/>
              <a:sym typeface="Noto Sans SemiBold"/>
            </a:endParaRPr>
          </a:p>
        </p:txBody>
      </p:sp>
      <p:sp>
        <p:nvSpPr>
          <p:cNvPr id="940" name="Google Shape;940;p63"/>
          <p:cNvSpPr txBox="1"/>
          <p:nvPr/>
        </p:nvSpPr>
        <p:spPr>
          <a:xfrm>
            <a:off x="298200" y="768000"/>
            <a:ext cx="46044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lt1"/>
                </a:solidFill>
                <a:highlight>
                  <a:schemeClr val="dk1"/>
                </a:highlight>
                <a:latin typeface="Noto Sans SemiBold"/>
                <a:ea typeface="Noto Sans SemiBold"/>
                <a:cs typeface="Noto Sans SemiBold"/>
                <a:sym typeface="Noto Sans SemiBold"/>
              </a:rPr>
              <a:t>05 |  데이터 시각화 : Chart.js</a:t>
            </a:r>
            <a:endParaRPr sz="1800">
              <a:solidFill>
                <a:schemeClr val="lt1"/>
              </a:solidFill>
              <a:highlight>
                <a:schemeClr val="dk1"/>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44" name="Shape 944"/>
        <p:cNvGrpSpPr/>
        <p:nvPr/>
      </p:nvGrpSpPr>
      <p:grpSpPr>
        <a:xfrm>
          <a:off x="0" y="0"/>
          <a:ext cx="0" cy="0"/>
          <a:chOff x="0" y="0"/>
          <a:chExt cx="0" cy="0"/>
        </a:xfrm>
      </p:grpSpPr>
      <p:pic>
        <p:nvPicPr>
          <p:cNvPr id="945" name="Google Shape;945;p64"/>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946" name="Google Shape;946;p64"/>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프로젝트 시연 영상</a:t>
            </a:r>
            <a:endParaRPr b="1" sz="5000">
              <a:latin typeface="Inter"/>
              <a:ea typeface="Inter"/>
              <a:cs typeface="Inter"/>
              <a:sym typeface="Inter"/>
            </a:endParaRPr>
          </a:p>
        </p:txBody>
      </p:sp>
      <p:sp>
        <p:nvSpPr>
          <p:cNvPr id="947" name="Google Shape;947;p64"/>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948" name="Google Shape;948;p64"/>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52" name="Shape 952"/>
        <p:cNvGrpSpPr/>
        <p:nvPr/>
      </p:nvGrpSpPr>
      <p:grpSpPr>
        <a:xfrm>
          <a:off x="0" y="0"/>
          <a:ext cx="0" cy="0"/>
          <a:chOff x="0" y="0"/>
          <a:chExt cx="0" cy="0"/>
        </a:xfrm>
      </p:grpSpPr>
      <p:sp>
        <p:nvSpPr>
          <p:cNvPr id="953" name="Google Shape;953;p65"/>
          <p:cNvSpPr/>
          <p:nvPr/>
        </p:nvSpPr>
        <p:spPr>
          <a:xfrm rot="-5400000">
            <a:off x="2562750" y="-961050"/>
            <a:ext cx="4044900" cy="7479000"/>
          </a:xfrm>
          <a:prstGeom prst="roundRect">
            <a:avLst>
              <a:gd fmla="val 4846" name="adj"/>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954" name="Google Shape;954;p65"/>
          <p:cNvSpPr/>
          <p:nvPr/>
        </p:nvSpPr>
        <p:spPr>
          <a:xfrm rot="-5400000">
            <a:off x="2761825" y="-627575"/>
            <a:ext cx="3682800" cy="6808200"/>
          </a:xfrm>
          <a:prstGeom prst="rect">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955" name="Google Shape;955;p65"/>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56" name="Google Shape;956;p65"/>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시연 영상 |</a:t>
            </a:r>
            <a:endParaRPr sz="2000">
              <a:solidFill>
                <a:srgbClr val="434343"/>
              </a:solidFill>
              <a:latin typeface="Inter SemiBold"/>
              <a:ea typeface="Inter SemiBold"/>
              <a:cs typeface="Inter SemiBold"/>
              <a:sym typeface="Inter SemiBold"/>
            </a:endParaRPr>
          </a:p>
        </p:txBody>
      </p:sp>
      <p:sp>
        <p:nvSpPr>
          <p:cNvPr id="957" name="Google Shape;957;p65"/>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VOC Insights 서비스 영상</a:t>
            </a:r>
            <a:endParaRPr>
              <a:solidFill>
                <a:srgbClr val="666666"/>
              </a:solidFill>
              <a:latin typeface="Inter SemiBold"/>
              <a:ea typeface="Inter SemiBold"/>
              <a:cs typeface="Inter SemiBold"/>
              <a:sym typeface="Inter SemiBold"/>
            </a:endParaRPr>
          </a:p>
        </p:txBody>
      </p:sp>
      <p:sp>
        <p:nvSpPr>
          <p:cNvPr id="958" name="Google Shape;958;p65"/>
          <p:cNvSpPr txBox="1"/>
          <p:nvPr/>
        </p:nvSpPr>
        <p:spPr>
          <a:xfrm>
            <a:off x="7638000" y="161525"/>
            <a:ext cx="10161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page.51</a:t>
            </a:r>
            <a:endParaRPr sz="700">
              <a:latin typeface="Inter Medium"/>
              <a:ea typeface="Inter Medium"/>
              <a:cs typeface="Inter Medium"/>
              <a:sym typeface="Inter Medium"/>
            </a:endParaRPr>
          </a:p>
        </p:txBody>
      </p:sp>
      <p:cxnSp>
        <p:nvCxnSpPr>
          <p:cNvPr id="959" name="Google Shape;959;p65"/>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pic>
        <p:nvPicPr>
          <p:cNvPr id="960" name="Google Shape;960;p65" title="FinalProject_1팀_시연영상.mp4">
            <a:hlinkClick r:id="rId3"/>
          </p:cNvPr>
          <p:cNvPicPr preferRelativeResize="0"/>
          <p:nvPr/>
        </p:nvPicPr>
        <p:blipFill>
          <a:blip r:embed="rId4">
            <a:alphaModFix/>
          </a:blip>
          <a:stretch>
            <a:fillRect/>
          </a:stretch>
        </p:blipFill>
        <p:spPr>
          <a:xfrm>
            <a:off x="1277919" y="1029375"/>
            <a:ext cx="6588162" cy="3498150"/>
          </a:xfrm>
          <a:prstGeom prst="rect">
            <a:avLst/>
          </a:prstGeom>
          <a:noFill/>
          <a:ln>
            <a:noFill/>
          </a:ln>
        </p:spPr>
      </p:pic>
      <p:sp>
        <p:nvSpPr>
          <p:cNvPr id="961" name="Google Shape;961;p65"/>
          <p:cNvSpPr/>
          <p:nvPr/>
        </p:nvSpPr>
        <p:spPr>
          <a:xfrm rot="-5400000">
            <a:off x="8041084" y="2625438"/>
            <a:ext cx="264000" cy="156600"/>
          </a:xfrm>
          <a:prstGeom prst="roundRect">
            <a:avLst>
              <a:gd fmla="val 50000" name="adj"/>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65"/>
          <p:cNvSpPr/>
          <p:nvPr/>
        </p:nvSpPr>
        <p:spPr>
          <a:xfrm rot="-5400000">
            <a:off x="961540" y="2659993"/>
            <a:ext cx="87600" cy="87600"/>
          </a:xfrm>
          <a:prstGeom prst="ellipse">
            <a:avLst/>
          </a:prstGeom>
          <a:solidFill>
            <a:srgbClr val="434343"/>
          </a:solid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66" name="Shape 966"/>
        <p:cNvGrpSpPr/>
        <p:nvPr/>
      </p:nvGrpSpPr>
      <p:grpSpPr>
        <a:xfrm>
          <a:off x="0" y="0"/>
          <a:ext cx="0" cy="0"/>
          <a:chOff x="0" y="0"/>
          <a:chExt cx="0" cy="0"/>
        </a:xfrm>
      </p:grpSpPr>
      <p:pic>
        <p:nvPicPr>
          <p:cNvPr id="967" name="Google Shape;967;p66"/>
          <p:cNvPicPr preferRelativeResize="0"/>
          <p:nvPr/>
        </p:nvPicPr>
        <p:blipFill>
          <a:blip r:embed="rId3">
            <a:alphaModFix/>
          </a:blip>
          <a:stretch>
            <a:fillRect/>
          </a:stretch>
        </p:blipFill>
        <p:spPr>
          <a:xfrm>
            <a:off x="2636563" y="4027418"/>
            <a:ext cx="3870874" cy="963938"/>
          </a:xfrm>
          <a:prstGeom prst="rect">
            <a:avLst/>
          </a:prstGeom>
          <a:noFill/>
          <a:ln>
            <a:noFill/>
          </a:ln>
          <a:effectLst>
            <a:outerShdw blurRad="142875" rotWithShape="0" algn="bl" dir="5400000" dist="114300">
              <a:srgbClr val="000000">
                <a:alpha val="50000"/>
              </a:srgbClr>
            </a:outerShdw>
          </a:effectLst>
        </p:spPr>
      </p:pic>
      <p:pic>
        <p:nvPicPr>
          <p:cNvPr id="968" name="Google Shape;968;p66"/>
          <p:cNvPicPr preferRelativeResize="0"/>
          <p:nvPr/>
        </p:nvPicPr>
        <p:blipFill>
          <a:blip r:embed="rId4">
            <a:alphaModFix/>
          </a:blip>
          <a:stretch>
            <a:fillRect/>
          </a:stretch>
        </p:blipFill>
        <p:spPr>
          <a:xfrm>
            <a:off x="2636563" y="3407868"/>
            <a:ext cx="3870874" cy="963938"/>
          </a:xfrm>
          <a:prstGeom prst="rect">
            <a:avLst/>
          </a:prstGeom>
          <a:noFill/>
          <a:ln>
            <a:noFill/>
          </a:ln>
          <a:effectLst>
            <a:outerShdw blurRad="142875" rotWithShape="0" algn="bl" dir="5400000" dist="114300">
              <a:srgbClr val="000000">
                <a:alpha val="50000"/>
              </a:srgbClr>
            </a:outerShdw>
          </a:effectLst>
        </p:spPr>
      </p:pic>
      <p:pic>
        <p:nvPicPr>
          <p:cNvPr id="969" name="Google Shape;969;p66"/>
          <p:cNvPicPr preferRelativeResize="0"/>
          <p:nvPr/>
        </p:nvPicPr>
        <p:blipFill>
          <a:blip r:embed="rId5">
            <a:alphaModFix/>
          </a:blip>
          <a:stretch>
            <a:fillRect/>
          </a:stretch>
        </p:blipFill>
        <p:spPr>
          <a:xfrm>
            <a:off x="2701077" y="2766175"/>
            <a:ext cx="3741844" cy="937288"/>
          </a:xfrm>
          <a:prstGeom prst="rect">
            <a:avLst/>
          </a:prstGeom>
          <a:noFill/>
          <a:ln>
            <a:noFill/>
          </a:ln>
          <a:effectLst>
            <a:outerShdw blurRad="142875" rotWithShape="0" algn="bl" dir="5400000" dist="114300">
              <a:srgbClr val="000000">
                <a:alpha val="50000"/>
              </a:srgbClr>
            </a:outerShdw>
          </a:effectLst>
        </p:spPr>
      </p:pic>
      <p:sp>
        <p:nvSpPr>
          <p:cNvPr id="970" name="Google Shape;970;p66"/>
          <p:cNvSpPr/>
          <p:nvPr/>
        </p:nvSpPr>
        <p:spPr>
          <a:xfrm>
            <a:off x="0" y="0"/>
            <a:ext cx="9144000" cy="5143500"/>
          </a:xfrm>
          <a:prstGeom prst="rect">
            <a:avLst/>
          </a:prstGeom>
          <a:solidFill>
            <a:srgbClr val="FAF0CA">
              <a:alpha val="6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66"/>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05041D"/>
                </a:solidFill>
                <a:latin typeface="Inter Medium"/>
                <a:ea typeface="Inter Medium"/>
                <a:cs typeface="Inter Medium"/>
                <a:sym typeface="Inter Medium"/>
              </a:rPr>
              <a:t>@FINAL PROJECT</a:t>
            </a:r>
            <a:endParaRPr sz="700">
              <a:latin typeface="Inter Medium"/>
              <a:ea typeface="Inter Medium"/>
              <a:cs typeface="Inter Medium"/>
              <a:sym typeface="Inter Medium"/>
            </a:endParaRPr>
          </a:p>
        </p:txBody>
      </p:sp>
      <p:sp>
        <p:nvSpPr>
          <p:cNvPr id="972" name="Google Shape;972;p66"/>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August 29</a:t>
            </a:r>
            <a:r>
              <a:rPr i="0" lang="ko" sz="800" u="none" cap="none" strike="noStrike">
                <a:solidFill>
                  <a:srgbClr val="05041D"/>
                </a:solidFill>
                <a:latin typeface="Inter Medium"/>
                <a:ea typeface="Inter Medium"/>
                <a:cs typeface="Inter Medium"/>
                <a:sym typeface="Inter Medium"/>
              </a:rPr>
              <a:t>, 2024</a:t>
            </a:r>
            <a:endParaRPr sz="700">
              <a:latin typeface="Inter Medium"/>
              <a:ea typeface="Inter Medium"/>
              <a:cs typeface="Inter Medium"/>
              <a:sym typeface="Inter Medium"/>
            </a:endParaRPr>
          </a:p>
        </p:txBody>
      </p:sp>
      <p:sp>
        <p:nvSpPr>
          <p:cNvPr id="973" name="Google Shape;973;p66"/>
          <p:cNvSpPr txBox="1"/>
          <p:nvPr/>
        </p:nvSpPr>
        <p:spPr>
          <a:xfrm>
            <a:off x="2542800" y="1969350"/>
            <a:ext cx="4058400" cy="1204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5000">
                <a:solidFill>
                  <a:srgbClr val="434343"/>
                </a:solidFill>
                <a:latin typeface="Noto Sans SemiBold"/>
                <a:ea typeface="Noto Sans SemiBold"/>
                <a:cs typeface="Noto Sans SemiBold"/>
                <a:sym typeface="Noto Sans SemiBold"/>
              </a:rPr>
              <a:t>감사합니다.</a:t>
            </a:r>
            <a:endParaRPr sz="5000">
              <a:solidFill>
                <a:srgbClr val="434343"/>
              </a:solidFill>
              <a:latin typeface="Noto Sans SemiBold"/>
              <a:ea typeface="Noto Sans SemiBold"/>
              <a:cs typeface="Noto Sans SemiBold"/>
              <a:sym typeface="Noto Sans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977" name="Shape 977"/>
        <p:cNvGrpSpPr/>
        <p:nvPr/>
      </p:nvGrpSpPr>
      <p:grpSpPr>
        <a:xfrm>
          <a:off x="0" y="0"/>
          <a:ext cx="0" cy="0"/>
          <a:chOff x="0" y="0"/>
          <a:chExt cx="0" cy="0"/>
        </a:xfrm>
      </p:grpSpPr>
      <p:pic>
        <p:nvPicPr>
          <p:cNvPr id="978" name="Google Shape;978;p67"/>
          <p:cNvPicPr preferRelativeResize="0"/>
          <p:nvPr/>
        </p:nvPicPr>
        <p:blipFill>
          <a:blip r:embed="rId3">
            <a:alphaModFix/>
          </a:blip>
          <a:stretch>
            <a:fillRect/>
          </a:stretch>
        </p:blipFill>
        <p:spPr>
          <a:xfrm>
            <a:off x="2589638" y="443709"/>
            <a:ext cx="3964724" cy="4473040"/>
          </a:xfrm>
          <a:prstGeom prst="rect">
            <a:avLst/>
          </a:prstGeom>
          <a:noFill/>
          <a:ln>
            <a:noFill/>
          </a:ln>
        </p:spPr>
      </p:pic>
      <p:sp>
        <p:nvSpPr>
          <p:cNvPr id="979" name="Google Shape;979;p67"/>
          <p:cNvSpPr txBox="1"/>
          <p:nvPr/>
        </p:nvSpPr>
        <p:spPr>
          <a:xfrm>
            <a:off x="514350" y="2151698"/>
            <a:ext cx="81153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ko" sz="5000">
                <a:solidFill>
                  <a:srgbClr val="FAF0CA"/>
                </a:solidFill>
                <a:latin typeface="Inter"/>
                <a:ea typeface="Inter"/>
                <a:cs typeface="Inter"/>
                <a:sym typeface="Inter"/>
              </a:rPr>
              <a:t>자체 평가</a:t>
            </a:r>
            <a:endParaRPr b="1" sz="5000">
              <a:latin typeface="Inter"/>
              <a:ea typeface="Inter"/>
              <a:cs typeface="Inter"/>
              <a:sym typeface="Inter"/>
            </a:endParaRPr>
          </a:p>
        </p:txBody>
      </p:sp>
      <p:sp>
        <p:nvSpPr>
          <p:cNvPr id="980" name="Google Shape;980;p67"/>
          <p:cNvSpPr txBox="1"/>
          <p:nvPr/>
        </p:nvSpPr>
        <p:spPr>
          <a:xfrm>
            <a:off x="514350" y="161525"/>
            <a:ext cx="1137300" cy="123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ko" sz="800">
                <a:solidFill>
                  <a:srgbClr val="FAF0CA"/>
                </a:solidFill>
                <a:latin typeface="Inter Medium"/>
                <a:ea typeface="Inter Medium"/>
                <a:cs typeface="Inter Medium"/>
                <a:sym typeface="Inter Medium"/>
              </a:rPr>
              <a:t>@FINAL PROJECT</a:t>
            </a:r>
            <a:endParaRPr sz="700">
              <a:solidFill>
                <a:srgbClr val="FAF0CA"/>
              </a:solidFill>
              <a:latin typeface="Inter Medium"/>
              <a:ea typeface="Inter Medium"/>
              <a:cs typeface="Inter Medium"/>
              <a:sym typeface="Inter Medium"/>
            </a:endParaRPr>
          </a:p>
        </p:txBody>
      </p:sp>
      <p:sp>
        <p:nvSpPr>
          <p:cNvPr id="981" name="Google Shape;981;p67"/>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FAF0CA"/>
                </a:solidFill>
                <a:latin typeface="Inter Medium"/>
                <a:ea typeface="Inter Medium"/>
                <a:cs typeface="Inter Medium"/>
                <a:sym typeface="Inter Medium"/>
              </a:rPr>
              <a:t>August 29</a:t>
            </a:r>
            <a:r>
              <a:rPr i="0" lang="ko" sz="800" u="none" cap="none" strike="noStrike">
                <a:solidFill>
                  <a:srgbClr val="FAF0CA"/>
                </a:solidFill>
                <a:latin typeface="Inter Medium"/>
                <a:ea typeface="Inter Medium"/>
                <a:cs typeface="Inter Medium"/>
                <a:sym typeface="Inter Medium"/>
              </a:rPr>
              <a:t>, 2024</a:t>
            </a:r>
            <a:endParaRPr sz="700">
              <a:solidFill>
                <a:srgbClr val="FAF0CA"/>
              </a:solidFill>
              <a:latin typeface="Inter Medium"/>
              <a:ea typeface="Inter Medium"/>
              <a:cs typeface="Inter Medium"/>
              <a:sym typeface="Inter Medium"/>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985" name="Shape 985"/>
        <p:cNvGrpSpPr/>
        <p:nvPr/>
      </p:nvGrpSpPr>
      <p:grpSpPr>
        <a:xfrm>
          <a:off x="0" y="0"/>
          <a:ext cx="0" cy="0"/>
          <a:chOff x="0" y="0"/>
          <a:chExt cx="0" cy="0"/>
        </a:xfrm>
      </p:grpSpPr>
      <p:sp>
        <p:nvSpPr>
          <p:cNvPr id="986" name="Google Shape;986;p68"/>
          <p:cNvSpPr/>
          <p:nvPr/>
        </p:nvSpPr>
        <p:spPr>
          <a:xfrm>
            <a:off x="5193325" y="1910350"/>
            <a:ext cx="3299400" cy="32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7" name="Google Shape;987;p68"/>
          <p:cNvSpPr txBox="1"/>
          <p:nvPr/>
        </p:nvSpPr>
        <p:spPr>
          <a:xfrm>
            <a:off x="5579775" y="2845375"/>
            <a:ext cx="2662200" cy="229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ko" sz="2100">
                <a:latin typeface="Noto Sans KR"/>
                <a:ea typeface="Noto Sans KR"/>
                <a:cs typeface="Noto Sans KR"/>
                <a:sym typeface="Noto Sans KR"/>
              </a:rPr>
              <a:t>8/10</a:t>
            </a:r>
            <a:r>
              <a:rPr lang="ko" sz="2100">
                <a:latin typeface="Noto Sans KR"/>
                <a:ea typeface="Noto Sans KR"/>
                <a:cs typeface="Noto Sans KR"/>
                <a:sym typeface="Noto Sans KR"/>
              </a:rPr>
              <a:t>점</a:t>
            </a:r>
            <a:endParaRPr sz="2100">
              <a:latin typeface="Noto Sans KR"/>
              <a:ea typeface="Noto Sans KR"/>
              <a:cs typeface="Noto Sans KR"/>
              <a:sym typeface="Noto Sans KR"/>
            </a:endParaRPr>
          </a:p>
          <a:p>
            <a:pPr indent="0" lvl="0" marL="0" rtl="0" algn="l">
              <a:spcBef>
                <a:spcPts val="0"/>
              </a:spcBef>
              <a:spcAft>
                <a:spcPts val="0"/>
              </a:spcAft>
              <a:buNone/>
            </a:pPr>
            <a:r>
              <a:rPr lang="ko" sz="2100">
                <a:latin typeface="Noto Sans KR"/>
                <a:ea typeface="Noto Sans KR"/>
                <a:cs typeface="Noto Sans KR"/>
                <a:sym typeface="Noto Sans KR"/>
              </a:rPr>
              <a:t>	</a:t>
            </a:r>
            <a:endParaRPr>
              <a:latin typeface="Noto Sans KR"/>
              <a:ea typeface="Noto Sans KR"/>
              <a:cs typeface="Noto Sans KR"/>
              <a:sym typeface="Noto Sans KR"/>
            </a:endParaRPr>
          </a:p>
          <a:p>
            <a:pPr indent="0" lvl="0" marL="0" rtl="0" algn="l">
              <a:spcBef>
                <a:spcPts val="0"/>
              </a:spcBef>
              <a:spcAft>
                <a:spcPts val="0"/>
              </a:spcAft>
              <a:buNone/>
            </a:pPr>
            <a:r>
              <a:t/>
            </a:r>
            <a:endParaRPr sz="2100">
              <a:latin typeface="Noto Sans KR"/>
              <a:ea typeface="Noto Sans KR"/>
              <a:cs typeface="Noto Sans KR"/>
              <a:sym typeface="Noto Sans KR"/>
            </a:endParaRPr>
          </a:p>
        </p:txBody>
      </p:sp>
      <p:sp>
        <p:nvSpPr>
          <p:cNvPr id="988" name="Google Shape;988;p68"/>
          <p:cNvSpPr/>
          <p:nvPr/>
        </p:nvSpPr>
        <p:spPr>
          <a:xfrm>
            <a:off x="712475" y="1910350"/>
            <a:ext cx="3299400" cy="32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89" name="Google Shape;989;p68"/>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990" name="Google Shape;990;p68"/>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시연 영상 |</a:t>
            </a:r>
            <a:endParaRPr sz="2000">
              <a:solidFill>
                <a:srgbClr val="434343"/>
              </a:solidFill>
              <a:latin typeface="Inter SemiBold"/>
              <a:ea typeface="Inter SemiBold"/>
              <a:cs typeface="Inter SemiBold"/>
              <a:sym typeface="Inter SemiBold"/>
            </a:endParaRPr>
          </a:p>
        </p:txBody>
      </p:sp>
      <p:sp>
        <p:nvSpPr>
          <p:cNvPr id="991" name="Google Shape;991;p68"/>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VOC Insights 서비스 영상</a:t>
            </a:r>
            <a:endParaRPr>
              <a:solidFill>
                <a:srgbClr val="666666"/>
              </a:solidFill>
              <a:latin typeface="Inter SemiBold"/>
              <a:ea typeface="Inter SemiBold"/>
              <a:cs typeface="Inter SemiBold"/>
              <a:sym typeface="Inter SemiBold"/>
            </a:endParaRPr>
          </a:p>
        </p:txBody>
      </p:sp>
      <p:sp>
        <p:nvSpPr>
          <p:cNvPr id="992" name="Google Shape;992;p68"/>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page.53</a:t>
            </a:r>
            <a:endParaRPr sz="700">
              <a:latin typeface="Inter Medium"/>
              <a:ea typeface="Inter Medium"/>
              <a:cs typeface="Inter Medium"/>
              <a:sym typeface="Inter Medium"/>
            </a:endParaRPr>
          </a:p>
        </p:txBody>
      </p:sp>
      <p:sp>
        <p:nvSpPr>
          <p:cNvPr id="993" name="Google Shape;993;p68"/>
          <p:cNvSpPr txBox="1"/>
          <p:nvPr/>
        </p:nvSpPr>
        <p:spPr>
          <a:xfrm>
            <a:off x="647413" y="1399625"/>
            <a:ext cx="7849200" cy="678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ko" sz="1600">
                <a:solidFill>
                  <a:srgbClr val="000000"/>
                </a:solidFill>
                <a:latin typeface="Noto Sans KR"/>
                <a:ea typeface="Noto Sans KR"/>
                <a:cs typeface="Noto Sans KR"/>
                <a:sym typeface="Noto Sans KR"/>
              </a:rPr>
              <a:t>사전 기획의 관점에서 프로젝트 결과물에 대한 완성도는?</a:t>
            </a:r>
            <a:endParaRPr sz="1600">
              <a:solidFill>
                <a:srgbClr val="000000"/>
              </a:solidFill>
              <a:latin typeface="Noto Sans KR"/>
              <a:ea typeface="Noto Sans KR"/>
              <a:cs typeface="Noto Sans KR"/>
              <a:sym typeface="Noto Sans KR"/>
            </a:endParaRPr>
          </a:p>
        </p:txBody>
      </p:sp>
      <p:sp>
        <p:nvSpPr>
          <p:cNvPr id="994" name="Google Shape;994;p68"/>
          <p:cNvSpPr txBox="1"/>
          <p:nvPr/>
        </p:nvSpPr>
        <p:spPr>
          <a:xfrm>
            <a:off x="1098916" y="2218920"/>
            <a:ext cx="2389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700">
                <a:solidFill>
                  <a:srgbClr val="FFFFFF"/>
                </a:solidFill>
                <a:latin typeface="Noto Sans KR"/>
                <a:ea typeface="Noto Sans KR"/>
                <a:cs typeface="Noto Sans KR"/>
                <a:sym typeface="Noto Sans KR"/>
              </a:rPr>
              <a:t>김연중</a:t>
            </a:r>
            <a:endParaRPr b="1" sz="3700">
              <a:solidFill>
                <a:srgbClr val="FFFFFF"/>
              </a:solidFill>
              <a:latin typeface="Noto Sans KR"/>
              <a:ea typeface="Noto Sans KR"/>
              <a:cs typeface="Noto Sans KR"/>
              <a:sym typeface="Noto Sans KR"/>
            </a:endParaRPr>
          </a:p>
        </p:txBody>
      </p:sp>
      <p:sp>
        <p:nvSpPr>
          <p:cNvPr id="995" name="Google Shape;995;p68"/>
          <p:cNvSpPr txBox="1"/>
          <p:nvPr/>
        </p:nvSpPr>
        <p:spPr>
          <a:xfrm>
            <a:off x="1098925" y="2845375"/>
            <a:ext cx="2662200" cy="229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ko" sz="2100">
                <a:latin typeface="Noto Sans KR"/>
                <a:ea typeface="Noto Sans KR"/>
                <a:cs typeface="Noto Sans KR"/>
                <a:sym typeface="Noto Sans KR"/>
              </a:rPr>
              <a:t>7.75/10점</a:t>
            </a:r>
            <a:endParaRPr sz="2100">
              <a:latin typeface="Noto Sans KR"/>
              <a:ea typeface="Noto Sans KR"/>
              <a:cs typeface="Noto Sans KR"/>
              <a:sym typeface="Noto Sans KR"/>
            </a:endParaRPr>
          </a:p>
          <a:p>
            <a:pPr indent="0" lvl="0" marL="0" rtl="0" algn="ctr">
              <a:spcBef>
                <a:spcPts val="0"/>
              </a:spcBef>
              <a:spcAft>
                <a:spcPts val="0"/>
              </a:spcAft>
              <a:buNone/>
            </a:pPr>
            <a:r>
              <a:t/>
            </a:r>
            <a:endParaRPr sz="2100">
              <a:latin typeface="Noto Sans KR"/>
              <a:ea typeface="Noto Sans KR"/>
              <a:cs typeface="Noto Sans KR"/>
              <a:sym typeface="Noto Sans KR"/>
            </a:endParaRPr>
          </a:p>
          <a:p>
            <a:pPr indent="0" lvl="0" marL="0" rtl="0" algn="l">
              <a:spcBef>
                <a:spcPts val="0"/>
              </a:spcBef>
              <a:spcAft>
                <a:spcPts val="0"/>
              </a:spcAft>
              <a:buNone/>
            </a:pPr>
            <a:r>
              <a:rPr lang="ko" sz="1000">
                <a:latin typeface="Noto Sans KR"/>
                <a:ea typeface="Noto Sans KR"/>
                <a:cs typeface="Noto Sans KR"/>
                <a:sym typeface="Noto Sans KR"/>
              </a:rPr>
              <a:t>사전 기획의도는 사용자 프로필 페이지 생성, 사용자 계정 생성, 관리자 페이지 단어별 연관어 분석 등도 하게 되면 비즈니스 인사이트를 충분히 얻을 것이라 생각했으나 시간이 촉박하여 기능을 전부 구현하지는 못 했으나 핵심적인 감성분석과 토픽 분석이 진행되었고 그에 따라 자사와 업종 간의 차별점을 알게되어 서비스 기획 의도와는 맞았다고 생각합니다. </a:t>
            </a:r>
            <a:endParaRPr sz="1000">
              <a:latin typeface="Noto Sans KR"/>
              <a:ea typeface="Noto Sans KR"/>
              <a:cs typeface="Noto Sans KR"/>
              <a:sym typeface="Noto Sans KR"/>
            </a:endParaRPr>
          </a:p>
        </p:txBody>
      </p:sp>
      <p:sp>
        <p:nvSpPr>
          <p:cNvPr id="996" name="Google Shape;996;p68"/>
          <p:cNvSpPr txBox="1"/>
          <p:nvPr/>
        </p:nvSpPr>
        <p:spPr>
          <a:xfrm>
            <a:off x="5648421" y="2218920"/>
            <a:ext cx="2389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700">
                <a:solidFill>
                  <a:srgbClr val="FFFFFF"/>
                </a:solidFill>
                <a:latin typeface="Noto Sans KR"/>
                <a:ea typeface="Noto Sans KR"/>
                <a:cs typeface="Noto Sans KR"/>
                <a:sym typeface="Noto Sans KR"/>
              </a:rPr>
              <a:t>김주화</a:t>
            </a:r>
            <a:endParaRPr b="1" sz="3700">
              <a:solidFill>
                <a:srgbClr val="FFFFFF"/>
              </a:solidFill>
              <a:latin typeface="Noto Sans KR"/>
              <a:ea typeface="Noto Sans KR"/>
              <a:cs typeface="Noto Sans KR"/>
              <a:sym typeface="Noto Sans KR"/>
            </a:endParaRPr>
          </a:p>
        </p:txBody>
      </p:sp>
      <p:sp>
        <p:nvSpPr>
          <p:cNvPr id="997" name="Google Shape;997;p68"/>
          <p:cNvSpPr txBox="1"/>
          <p:nvPr/>
        </p:nvSpPr>
        <p:spPr>
          <a:xfrm>
            <a:off x="5648425" y="3520251"/>
            <a:ext cx="2389200" cy="174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ko" sz="1000">
                <a:latin typeface="Noto Sans KR"/>
                <a:ea typeface="Noto Sans KR"/>
                <a:cs typeface="Noto Sans KR"/>
                <a:sym typeface="Noto Sans KR"/>
              </a:rPr>
              <a:t>초반 기획을 공들여 설정해두어 흔들리지 않고 사전 기획에 맞게 프로젝트의 핵심 결과물이 잘 나왔다고 생각합니다. 추후 개인 프로젝트를 진행하면서 고도화 진행해보고 싶다는 생각이 들었습니다. </a:t>
            </a:r>
            <a:endParaRPr sz="1000">
              <a:latin typeface="Noto Sans KR"/>
              <a:ea typeface="Noto Sans KR"/>
              <a:cs typeface="Noto Sans KR"/>
              <a:sym typeface="Noto Sans KR"/>
            </a:endParaRPr>
          </a:p>
          <a:p>
            <a:pPr indent="0" lvl="0" marL="0" rtl="0" algn="l">
              <a:spcBef>
                <a:spcPts val="0"/>
              </a:spcBef>
              <a:spcAft>
                <a:spcPts val="0"/>
              </a:spcAft>
              <a:buNone/>
            </a:pPr>
            <a:r>
              <a:t/>
            </a:r>
            <a:endParaRPr sz="1000">
              <a:latin typeface="Noto Sans KR"/>
              <a:ea typeface="Noto Sans KR"/>
              <a:cs typeface="Noto Sans KR"/>
              <a:sym typeface="Noto Sans KR"/>
            </a:endParaRPr>
          </a:p>
        </p:txBody>
      </p:sp>
      <p:sp>
        <p:nvSpPr>
          <p:cNvPr id="998" name="Google Shape;998;p68"/>
          <p:cNvSpPr txBox="1"/>
          <p:nvPr/>
        </p:nvSpPr>
        <p:spPr>
          <a:xfrm>
            <a:off x="615888" y="954113"/>
            <a:ext cx="7912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000">
                <a:solidFill>
                  <a:srgbClr val="000000"/>
                </a:solidFill>
                <a:latin typeface="Noto Sans KR"/>
                <a:ea typeface="Noto Sans KR"/>
                <a:cs typeface="Noto Sans KR"/>
                <a:sym typeface="Noto Sans KR"/>
              </a:rPr>
              <a:t>자체평가</a:t>
            </a:r>
            <a:endParaRPr b="1" sz="3000">
              <a:solidFill>
                <a:srgbClr val="000000"/>
              </a:solidFill>
              <a:latin typeface="Noto Sans KR"/>
              <a:ea typeface="Noto Sans KR"/>
              <a:cs typeface="Noto Sans KR"/>
              <a:sym typeface="Noto Sans KR"/>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002" name="Shape 1002"/>
        <p:cNvGrpSpPr/>
        <p:nvPr/>
      </p:nvGrpSpPr>
      <p:grpSpPr>
        <a:xfrm>
          <a:off x="0" y="0"/>
          <a:ext cx="0" cy="0"/>
          <a:chOff x="0" y="0"/>
          <a:chExt cx="0" cy="0"/>
        </a:xfrm>
      </p:grpSpPr>
      <p:cxnSp>
        <p:nvCxnSpPr>
          <p:cNvPr id="1003" name="Google Shape;1003;p6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sp>
        <p:nvSpPr>
          <p:cNvPr id="1004" name="Google Shape;1004;p69"/>
          <p:cNvSpPr txBox="1"/>
          <p:nvPr/>
        </p:nvSpPr>
        <p:spPr>
          <a:xfrm>
            <a:off x="298200"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자체 평가 |</a:t>
            </a:r>
            <a:endParaRPr sz="2000">
              <a:solidFill>
                <a:srgbClr val="434343"/>
              </a:solidFill>
              <a:latin typeface="Inter SemiBold"/>
              <a:ea typeface="Inter SemiBold"/>
              <a:cs typeface="Inter SemiBold"/>
              <a:sym typeface="Inter SemiBold"/>
            </a:endParaRPr>
          </a:p>
        </p:txBody>
      </p:sp>
      <p:sp>
        <p:nvSpPr>
          <p:cNvPr id="1005" name="Google Shape;1005;p69"/>
          <p:cNvSpPr txBox="1"/>
          <p:nvPr/>
        </p:nvSpPr>
        <p:spPr>
          <a:xfrm>
            <a:off x="26981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자체 평가</a:t>
            </a:r>
            <a:endParaRPr>
              <a:solidFill>
                <a:srgbClr val="666666"/>
              </a:solidFill>
              <a:latin typeface="Inter SemiBold"/>
              <a:ea typeface="Inter SemiBold"/>
              <a:cs typeface="Inter SemiBold"/>
              <a:sym typeface="Inter SemiBold"/>
            </a:endParaRPr>
          </a:p>
        </p:txBody>
      </p:sp>
      <p:sp>
        <p:nvSpPr>
          <p:cNvPr id="1006" name="Google Shape;1006;p6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page.54</a:t>
            </a:r>
            <a:endParaRPr sz="700">
              <a:latin typeface="Inter Medium"/>
              <a:ea typeface="Inter Medium"/>
              <a:cs typeface="Inter Medium"/>
              <a:sym typeface="Inter Medium"/>
            </a:endParaRPr>
          </a:p>
        </p:txBody>
      </p:sp>
      <p:sp>
        <p:nvSpPr>
          <p:cNvPr id="1007" name="Google Shape;1007;p69"/>
          <p:cNvSpPr txBox="1"/>
          <p:nvPr/>
        </p:nvSpPr>
        <p:spPr>
          <a:xfrm>
            <a:off x="647413" y="1399625"/>
            <a:ext cx="7849200" cy="678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ko" sz="1600">
                <a:solidFill>
                  <a:srgbClr val="000000"/>
                </a:solidFill>
                <a:latin typeface="Noto Sans KR"/>
                <a:ea typeface="Noto Sans KR"/>
                <a:cs typeface="Noto Sans KR"/>
                <a:sym typeface="Noto Sans KR"/>
              </a:rPr>
              <a:t>사전 기획의 관점에서 프로젝트 결과물에 대한 완성도는?</a:t>
            </a:r>
            <a:endParaRPr sz="1600">
              <a:solidFill>
                <a:srgbClr val="000000"/>
              </a:solidFill>
              <a:latin typeface="Noto Sans KR"/>
              <a:ea typeface="Noto Sans KR"/>
              <a:cs typeface="Noto Sans KR"/>
              <a:sym typeface="Noto Sans KR"/>
            </a:endParaRPr>
          </a:p>
        </p:txBody>
      </p:sp>
      <p:sp>
        <p:nvSpPr>
          <p:cNvPr id="1008" name="Google Shape;1008;p69"/>
          <p:cNvSpPr txBox="1"/>
          <p:nvPr/>
        </p:nvSpPr>
        <p:spPr>
          <a:xfrm>
            <a:off x="5648421" y="3619473"/>
            <a:ext cx="2389200" cy="984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t/>
            </a:r>
            <a:endParaRPr sz="2100">
              <a:solidFill>
                <a:srgbClr val="000000"/>
              </a:solidFill>
              <a:latin typeface="Noto Sans KR"/>
              <a:ea typeface="Noto Sans KR"/>
              <a:cs typeface="Noto Sans KR"/>
              <a:sym typeface="Noto Sans KR"/>
            </a:endParaRPr>
          </a:p>
        </p:txBody>
      </p:sp>
      <p:sp>
        <p:nvSpPr>
          <p:cNvPr id="1009" name="Google Shape;1009;p69"/>
          <p:cNvSpPr txBox="1"/>
          <p:nvPr/>
        </p:nvSpPr>
        <p:spPr>
          <a:xfrm>
            <a:off x="615888" y="954113"/>
            <a:ext cx="7912200" cy="445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ko" sz="3000">
                <a:solidFill>
                  <a:srgbClr val="000000"/>
                </a:solidFill>
                <a:latin typeface="Noto Sans KR"/>
                <a:ea typeface="Noto Sans KR"/>
                <a:cs typeface="Noto Sans KR"/>
                <a:sym typeface="Noto Sans KR"/>
              </a:rPr>
              <a:t>자체평가</a:t>
            </a:r>
            <a:endParaRPr b="1" sz="3000">
              <a:solidFill>
                <a:srgbClr val="000000"/>
              </a:solidFill>
              <a:latin typeface="Noto Sans KR"/>
              <a:ea typeface="Noto Sans KR"/>
              <a:cs typeface="Noto Sans KR"/>
              <a:sym typeface="Noto Sans KR"/>
            </a:endParaRPr>
          </a:p>
        </p:txBody>
      </p:sp>
      <p:sp>
        <p:nvSpPr>
          <p:cNvPr id="1010" name="Google Shape;1010;p69"/>
          <p:cNvSpPr txBox="1"/>
          <p:nvPr/>
        </p:nvSpPr>
        <p:spPr>
          <a:xfrm>
            <a:off x="437350" y="2700250"/>
            <a:ext cx="2685300" cy="678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2100"/>
              </a:spcAft>
              <a:buNone/>
            </a:pPr>
            <a:r>
              <a:rPr b="1" lang="ko" sz="1200">
                <a:solidFill>
                  <a:srgbClr val="000000"/>
                </a:solidFill>
                <a:latin typeface="Noto Sans KR"/>
                <a:ea typeface="Noto Sans KR"/>
                <a:cs typeface="Noto Sans KR"/>
                <a:sym typeface="Noto Sans KR"/>
              </a:rPr>
              <a:t>프로젝트 결과물의 추후 개선점이나 보완할 점</a:t>
            </a:r>
            <a:endParaRPr b="1" sz="1900">
              <a:solidFill>
                <a:srgbClr val="000000"/>
              </a:solidFill>
              <a:latin typeface="Sarala"/>
              <a:ea typeface="Sarala"/>
              <a:cs typeface="Sarala"/>
              <a:sym typeface="Sarala"/>
            </a:endParaRPr>
          </a:p>
        </p:txBody>
      </p:sp>
      <p:sp>
        <p:nvSpPr>
          <p:cNvPr id="1011" name="Google Shape;1011;p69"/>
          <p:cNvSpPr txBox="1"/>
          <p:nvPr/>
        </p:nvSpPr>
        <p:spPr>
          <a:xfrm>
            <a:off x="437350" y="3152675"/>
            <a:ext cx="2685300" cy="1761300"/>
          </a:xfrm>
          <a:prstGeom prst="rect">
            <a:avLst/>
          </a:prstGeom>
          <a:noFill/>
          <a:ln cap="flat" cmpd="sng" w="9525">
            <a:solidFill>
              <a:srgbClr val="000000"/>
            </a:solidFill>
            <a:prstDash val="dot"/>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ko" sz="700">
                <a:latin typeface="Montserrat"/>
                <a:ea typeface="Montserrat"/>
                <a:cs typeface="Montserrat"/>
                <a:sym typeface="Montserrat"/>
              </a:rPr>
              <a:t>현재 데이터 적재 및 데이터를 불러오거나 시각화가 잘되었으나 데이터를 가져오는 코드가 파이프라인화가 되지 않은 점을 보완하면 좋을 것 같습니다.</a:t>
            </a:r>
            <a:endParaRPr sz="700">
              <a:latin typeface="Montserrat"/>
              <a:ea typeface="Montserrat"/>
              <a:cs typeface="Montserrat"/>
              <a:sym typeface="Montserrat"/>
            </a:endParaRPr>
          </a:p>
          <a:p>
            <a:pPr indent="0" lvl="0" marL="0" rtl="0" algn="ctr">
              <a:spcBef>
                <a:spcPts val="0"/>
              </a:spcBef>
              <a:spcAft>
                <a:spcPts val="0"/>
              </a:spcAft>
              <a:buNone/>
            </a:pPr>
            <a:r>
              <a:t/>
            </a:r>
            <a:endParaRPr sz="700">
              <a:latin typeface="Montserrat"/>
              <a:ea typeface="Montserrat"/>
              <a:cs typeface="Montserrat"/>
              <a:sym typeface="Montserrat"/>
            </a:endParaRPr>
          </a:p>
          <a:p>
            <a:pPr indent="0" lvl="0" marL="0" rtl="0" algn="ctr">
              <a:spcBef>
                <a:spcPts val="0"/>
              </a:spcBef>
              <a:spcAft>
                <a:spcPts val="0"/>
              </a:spcAft>
              <a:buNone/>
            </a:pPr>
            <a:r>
              <a:rPr lang="ko" sz="700">
                <a:latin typeface="Montserrat"/>
                <a:ea typeface="Montserrat"/>
                <a:cs typeface="Montserrat"/>
                <a:sym typeface="Montserrat"/>
              </a:rPr>
              <a:t>다만, 무신사의 경우 웹사이트의 업데이트가 빈번하여 지속적으로 파이프라인을 업데이트 해야하는 한계가 존재할 것 같습니다.</a:t>
            </a:r>
            <a:br>
              <a:rPr lang="ko" sz="700">
                <a:latin typeface="Montserrat"/>
                <a:ea typeface="Montserrat"/>
                <a:cs typeface="Montserrat"/>
                <a:sym typeface="Montserrat"/>
              </a:rPr>
            </a:br>
            <a:br>
              <a:rPr lang="ko" sz="700">
                <a:latin typeface="Montserrat"/>
                <a:ea typeface="Montserrat"/>
                <a:cs typeface="Montserrat"/>
                <a:sym typeface="Montserrat"/>
              </a:rPr>
            </a:br>
            <a:r>
              <a:rPr lang="ko" sz="700">
                <a:latin typeface="Montserrat"/>
                <a:ea typeface="Montserrat"/>
                <a:cs typeface="Montserrat"/>
                <a:sym typeface="Montserrat"/>
              </a:rPr>
              <a:t>추가로 전처리 과정에서 이상치 확인, 컬럼별로 원하는 데이터 값으로 데이터 타입을 바꾸는 과정은 잘 되었으나 토큰화 및 불용어 설정을 추가하면 더욱 인사이트를 줄 수 있는 결과가 나올 것이라 예상합니다.</a:t>
            </a:r>
            <a:endParaRPr sz="700">
              <a:latin typeface="Montserrat"/>
              <a:ea typeface="Montserrat"/>
              <a:cs typeface="Montserrat"/>
              <a:sym typeface="Montserrat"/>
            </a:endParaRPr>
          </a:p>
        </p:txBody>
      </p:sp>
      <p:sp>
        <p:nvSpPr>
          <p:cNvPr id="1012" name="Google Shape;1012;p69"/>
          <p:cNvSpPr txBox="1"/>
          <p:nvPr/>
        </p:nvSpPr>
        <p:spPr>
          <a:xfrm>
            <a:off x="3298901" y="2651929"/>
            <a:ext cx="2685300" cy="741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2100"/>
              </a:spcAft>
              <a:buNone/>
            </a:pPr>
            <a:r>
              <a:rPr b="1" lang="ko" sz="1200">
                <a:solidFill>
                  <a:srgbClr val="000000"/>
                </a:solidFill>
                <a:latin typeface="Noto Sans KR"/>
                <a:ea typeface="Noto Sans KR"/>
                <a:cs typeface="Noto Sans KR"/>
                <a:sym typeface="Noto Sans KR"/>
              </a:rPr>
              <a:t>프로젝트를 수행하면서 느낀 점이나 경험한 성과</a:t>
            </a:r>
            <a:endParaRPr b="1" sz="1900">
              <a:solidFill>
                <a:srgbClr val="000000"/>
              </a:solidFill>
              <a:latin typeface="Sarala"/>
              <a:ea typeface="Sarala"/>
              <a:cs typeface="Sarala"/>
              <a:sym typeface="Sarala"/>
            </a:endParaRPr>
          </a:p>
        </p:txBody>
      </p:sp>
      <p:sp>
        <p:nvSpPr>
          <p:cNvPr id="1013" name="Google Shape;1013;p69"/>
          <p:cNvSpPr txBox="1"/>
          <p:nvPr/>
        </p:nvSpPr>
        <p:spPr>
          <a:xfrm>
            <a:off x="3298925" y="3152650"/>
            <a:ext cx="2685300" cy="1761300"/>
          </a:xfrm>
          <a:prstGeom prst="rect">
            <a:avLst/>
          </a:prstGeom>
          <a:noFill/>
          <a:ln cap="flat" cmpd="sng" w="9525">
            <a:solidFill>
              <a:srgbClr val="000000"/>
            </a:solidFill>
            <a:prstDash val="dot"/>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ko" sz="700">
                <a:latin typeface="Montserrat"/>
                <a:ea typeface="Montserrat"/>
                <a:cs typeface="Montserrat"/>
                <a:sym typeface="Montserrat"/>
              </a:rPr>
              <a:t>기존 수업시간에는 LSTM, RNN 등의 모델을 통해 NLP 분석을 하였으나 자연어 분석을 완벽하게 하기란 한계가 있었고 자연어 분석 연구 분야가 한계가 있고 허상이 있는 분야라고 생각했지만 실제 생성형 ai를 접목하여 nlp 분석을 했을 때 정확도가 꽤 높아지는 점에 대해서 무지했던 분야에 대해 시야가 넓어진 것 같습니다.</a:t>
            </a:r>
            <a:endParaRPr sz="700">
              <a:latin typeface="Montserrat"/>
              <a:ea typeface="Montserrat"/>
              <a:cs typeface="Montserrat"/>
              <a:sym typeface="Montserrat"/>
            </a:endParaRPr>
          </a:p>
          <a:p>
            <a:pPr indent="0" lvl="0" marL="0" rtl="0" algn="ctr">
              <a:spcBef>
                <a:spcPts val="0"/>
              </a:spcBef>
              <a:spcAft>
                <a:spcPts val="0"/>
              </a:spcAft>
              <a:buNone/>
            </a:pPr>
            <a:r>
              <a:rPr lang="ko" sz="700">
                <a:latin typeface="Montserrat"/>
                <a:ea typeface="Montserrat"/>
                <a:cs typeface="Montserrat"/>
                <a:sym typeface="Montserrat"/>
              </a:rPr>
              <a:t>또한 최종 프로젝트에서 서비스를 배포하는 과정까지 전 과정을 거치며 실제 서비스를 기획 및 개발할 때 어떤 과정을 거치는지에 대해서도 체감을 했습니다.</a:t>
            </a:r>
            <a:endParaRPr sz="700">
              <a:latin typeface="Montserrat"/>
              <a:ea typeface="Montserrat"/>
              <a:cs typeface="Montserrat"/>
              <a:sym typeface="Montserrat"/>
            </a:endParaRPr>
          </a:p>
        </p:txBody>
      </p:sp>
      <p:sp>
        <p:nvSpPr>
          <p:cNvPr id="1014" name="Google Shape;1014;p69"/>
          <p:cNvSpPr txBox="1"/>
          <p:nvPr/>
        </p:nvSpPr>
        <p:spPr>
          <a:xfrm>
            <a:off x="6160452" y="2651926"/>
            <a:ext cx="2685300" cy="500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ko" sz="1200">
                <a:solidFill>
                  <a:srgbClr val="000000"/>
                </a:solidFill>
                <a:latin typeface="Noto Sans KR"/>
                <a:ea typeface="Noto Sans KR"/>
                <a:cs typeface="Noto Sans KR"/>
                <a:sym typeface="Noto Sans KR"/>
              </a:rPr>
              <a:t>개인 또는 우리 팀이 잘한 부분과 아쉬운 점</a:t>
            </a:r>
            <a:endParaRPr b="1" sz="1500">
              <a:solidFill>
                <a:srgbClr val="FF725E"/>
              </a:solidFill>
              <a:latin typeface="Sarala"/>
              <a:ea typeface="Sarala"/>
              <a:cs typeface="Sarala"/>
              <a:sym typeface="Sarala"/>
            </a:endParaRPr>
          </a:p>
        </p:txBody>
      </p:sp>
      <p:sp>
        <p:nvSpPr>
          <p:cNvPr id="1015" name="Google Shape;1015;p69"/>
          <p:cNvSpPr txBox="1"/>
          <p:nvPr/>
        </p:nvSpPr>
        <p:spPr>
          <a:xfrm>
            <a:off x="6160500" y="3152625"/>
            <a:ext cx="2685300" cy="1761300"/>
          </a:xfrm>
          <a:prstGeom prst="rect">
            <a:avLst/>
          </a:prstGeom>
          <a:noFill/>
          <a:ln cap="flat" cmpd="sng" w="9525">
            <a:solidFill>
              <a:srgbClr val="000000"/>
            </a:solidFill>
            <a:prstDash val="dot"/>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ko" sz="700">
                <a:latin typeface="Montserrat"/>
                <a:ea typeface="Montserrat"/>
                <a:cs typeface="Montserrat"/>
                <a:sym typeface="Montserrat"/>
              </a:rPr>
              <a:t>* 김연중 : 잘 해주신 부분은 모델링을 맡아서 해주셨는데 모델 및 학습에 시간을 투자해서 헌신해주신 점 긍정적으로 다가왔으며 항상 열린 자세로 팀원들의 말을 경청하는 부분에서 의지할 수 있었습니다. 아쉬운 부분은 팀원 이탈로 인해 제가 백엔드 프론트엔드를 겸했느덷 해당 부분에 대해서 힘든 시간이긴 했으나 기존 수업시간에 이론으로 배운 분야를 연습해 볼 수 있었다고 생각하나 적은 팀원으로 그런 기회가 없었다는 점을 아쉽게 생각하고 있습니다.</a:t>
            </a:r>
            <a:endParaRPr sz="700">
              <a:latin typeface="Montserrat"/>
              <a:ea typeface="Montserrat"/>
              <a:cs typeface="Montserrat"/>
              <a:sym typeface="Montserrat"/>
            </a:endParaRPr>
          </a:p>
          <a:p>
            <a:pPr indent="0" lvl="0" marL="0" rtl="0" algn="l">
              <a:spcBef>
                <a:spcPts val="0"/>
              </a:spcBef>
              <a:spcAft>
                <a:spcPts val="0"/>
              </a:spcAft>
              <a:buNone/>
            </a:pPr>
            <a:r>
              <a:t/>
            </a:r>
            <a:endParaRPr sz="700">
              <a:latin typeface="Montserrat"/>
              <a:ea typeface="Montserrat"/>
              <a:cs typeface="Montserrat"/>
              <a:sym typeface="Montserrat"/>
            </a:endParaRPr>
          </a:p>
          <a:p>
            <a:pPr indent="0" lvl="0" marL="0" rtl="0" algn="l">
              <a:spcBef>
                <a:spcPts val="0"/>
              </a:spcBef>
              <a:spcAft>
                <a:spcPts val="0"/>
              </a:spcAft>
              <a:buNone/>
            </a:pPr>
            <a:r>
              <a:rPr lang="ko" sz="700">
                <a:latin typeface="Montserrat"/>
                <a:ea typeface="Montserrat"/>
                <a:cs typeface="Montserrat"/>
                <a:sym typeface="Montserrat"/>
              </a:rPr>
              <a:t>*김주화 :기획의도와 다르게 프로젝트가 흘러가는 경우도 있는데 우리팀의 경우 서로 소통하며 프로젝트를 잘 끌어온 것 같아 잘한 부분이라고 생각합니다. 갑자기 코드가 막히거나 어려움에 봉착했을때 의견을 나누고 해결방법을 찾아주는 모습이 좋았습니다. 아쉬운 점은 프로젝트 초반 데이터 수집을 하면서 코드가 막혀 시간을 그냥 보내는 기간이 이었는데 그부분이  아쉽습니다</a:t>
            </a:r>
            <a:endParaRPr sz="700">
              <a:latin typeface="Montserrat"/>
              <a:ea typeface="Montserrat"/>
              <a:cs typeface="Montserrat"/>
              <a:sym typeface="Montserrat"/>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83" name="Shape 183"/>
        <p:cNvGrpSpPr/>
        <p:nvPr/>
      </p:nvGrpSpPr>
      <p:grpSpPr>
        <a:xfrm>
          <a:off x="0" y="0"/>
          <a:ext cx="0" cy="0"/>
          <a:chOff x="0" y="0"/>
          <a:chExt cx="0" cy="0"/>
        </a:xfrm>
      </p:grpSpPr>
      <p:cxnSp>
        <p:nvCxnSpPr>
          <p:cNvPr id="184" name="Google Shape;184;p19"/>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185" name="Google Shape;185;p19"/>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186" name="Google Shape;186;p19"/>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187" name="Google Shape;187;p19"/>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188" name="Google Shape;188;p19"/>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page.06</a:t>
            </a:r>
            <a:endParaRPr sz="700">
              <a:latin typeface="Inter Medium"/>
              <a:ea typeface="Inter Medium"/>
              <a:cs typeface="Inter Medium"/>
              <a:sym typeface="Inter Medium"/>
            </a:endParaRPr>
          </a:p>
        </p:txBody>
      </p:sp>
      <p:sp>
        <p:nvSpPr>
          <p:cNvPr id="189" name="Google Shape;189;p19"/>
          <p:cNvSpPr/>
          <p:nvPr/>
        </p:nvSpPr>
        <p:spPr>
          <a:xfrm>
            <a:off x="848000" y="1550600"/>
            <a:ext cx="2315700" cy="3124200"/>
          </a:xfrm>
          <a:prstGeom prst="roundRect">
            <a:avLst>
              <a:gd fmla="val 9862" name="adj"/>
            </a:avLst>
          </a:prstGeom>
          <a:solidFill>
            <a:srgbClr val="FFFFFF">
              <a:alpha val="7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p:nvPr/>
        </p:nvSpPr>
        <p:spPr>
          <a:xfrm>
            <a:off x="3414150" y="1550600"/>
            <a:ext cx="2315700" cy="3124200"/>
          </a:xfrm>
          <a:prstGeom prst="roundRect">
            <a:avLst>
              <a:gd fmla="val 9862" name="adj"/>
            </a:avLst>
          </a:prstGeom>
          <a:solidFill>
            <a:srgbClr val="FFFFFF">
              <a:alpha val="7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19"/>
          <p:cNvSpPr/>
          <p:nvPr/>
        </p:nvSpPr>
        <p:spPr>
          <a:xfrm>
            <a:off x="5980300" y="1550600"/>
            <a:ext cx="2315700" cy="3124200"/>
          </a:xfrm>
          <a:prstGeom prst="roundRect">
            <a:avLst>
              <a:gd fmla="val 9862" name="adj"/>
            </a:avLst>
          </a:prstGeom>
          <a:solidFill>
            <a:srgbClr val="FFFFFF">
              <a:alpha val="7000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 name="Google Shape;192;p19"/>
          <p:cNvPicPr preferRelativeResize="0"/>
          <p:nvPr/>
        </p:nvPicPr>
        <p:blipFill>
          <a:blip r:embed="rId3">
            <a:alphaModFix/>
          </a:blip>
          <a:stretch>
            <a:fillRect/>
          </a:stretch>
        </p:blipFill>
        <p:spPr>
          <a:xfrm>
            <a:off x="984886" y="2440647"/>
            <a:ext cx="2027683" cy="2160001"/>
          </a:xfrm>
          <a:prstGeom prst="rect">
            <a:avLst/>
          </a:prstGeom>
          <a:noFill/>
          <a:ln>
            <a:noFill/>
          </a:ln>
        </p:spPr>
      </p:pic>
      <p:pic>
        <p:nvPicPr>
          <p:cNvPr id="193" name="Google Shape;193;p19"/>
          <p:cNvPicPr preferRelativeResize="0"/>
          <p:nvPr/>
        </p:nvPicPr>
        <p:blipFill>
          <a:blip r:embed="rId4">
            <a:alphaModFix/>
          </a:blip>
          <a:stretch>
            <a:fillRect/>
          </a:stretch>
        </p:blipFill>
        <p:spPr>
          <a:xfrm>
            <a:off x="3590900" y="2465864"/>
            <a:ext cx="1962190" cy="2109552"/>
          </a:xfrm>
          <a:prstGeom prst="rect">
            <a:avLst/>
          </a:prstGeom>
          <a:noFill/>
          <a:ln>
            <a:noFill/>
          </a:ln>
        </p:spPr>
      </p:pic>
      <p:pic>
        <p:nvPicPr>
          <p:cNvPr id="194" name="Google Shape;194;p19"/>
          <p:cNvPicPr preferRelativeResize="0"/>
          <p:nvPr/>
        </p:nvPicPr>
        <p:blipFill>
          <a:blip r:embed="rId5">
            <a:alphaModFix/>
          </a:blip>
          <a:stretch>
            <a:fillRect/>
          </a:stretch>
        </p:blipFill>
        <p:spPr>
          <a:xfrm>
            <a:off x="6201674" y="2465874"/>
            <a:ext cx="1872964" cy="2109554"/>
          </a:xfrm>
          <a:prstGeom prst="rect">
            <a:avLst/>
          </a:prstGeom>
          <a:noFill/>
          <a:ln>
            <a:noFill/>
          </a:ln>
        </p:spPr>
      </p:pic>
      <p:sp>
        <p:nvSpPr>
          <p:cNvPr id="195" name="Google Shape;195;p19"/>
          <p:cNvSpPr txBox="1"/>
          <p:nvPr/>
        </p:nvSpPr>
        <p:spPr>
          <a:xfrm>
            <a:off x="984875" y="1627563"/>
            <a:ext cx="485100" cy="418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3000">
                <a:solidFill>
                  <a:srgbClr val="434343"/>
                </a:solidFill>
                <a:latin typeface="Noto Sans SemiBold"/>
                <a:ea typeface="Noto Sans SemiBold"/>
                <a:cs typeface="Noto Sans SemiBold"/>
                <a:sym typeface="Noto Sans SemiBold"/>
              </a:rPr>
              <a:t>01</a:t>
            </a:r>
            <a:endParaRPr sz="3000">
              <a:solidFill>
                <a:srgbClr val="434343"/>
              </a:solidFill>
              <a:latin typeface="Noto Sans SemiBold"/>
              <a:ea typeface="Noto Sans SemiBold"/>
              <a:cs typeface="Noto Sans SemiBold"/>
              <a:sym typeface="Noto Sans SemiBold"/>
            </a:endParaRPr>
          </a:p>
        </p:txBody>
      </p:sp>
      <p:sp>
        <p:nvSpPr>
          <p:cNvPr id="196" name="Google Shape;196;p19"/>
          <p:cNvSpPr txBox="1"/>
          <p:nvPr/>
        </p:nvSpPr>
        <p:spPr>
          <a:xfrm>
            <a:off x="1496300" y="1627575"/>
            <a:ext cx="1200900" cy="35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1100">
                <a:solidFill>
                  <a:srgbClr val="211F1C"/>
                </a:solidFill>
                <a:latin typeface="Noto Sans SemiBold"/>
                <a:ea typeface="Noto Sans SemiBold"/>
                <a:cs typeface="Noto Sans SemiBold"/>
                <a:sym typeface="Noto Sans SemiBold"/>
              </a:rPr>
              <a:t>‘LG유플러스’</a:t>
            </a:r>
            <a:endParaRPr sz="500">
              <a:solidFill>
                <a:srgbClr val="211F1C"/>
              </a:solidFill>
              <a:latin typeface="Noto Sans SemiBold"/>
              <a:ea typeface="Noto Sans SemiBold"/>
              <a:cs typeface="Noto Sans SemiBold"/>
              <a:sym typeface="Noto Sans SemiBold"/>
            </a:endParaRPr>
          </a:p>
        </p:txBody>
      </p:sp>
      <p:sp>
        <p:nvSpPr>
          <p:cNvPr id="197" name="Google Shape;197;p19"/>
          <p:cNvSpPr txBox="1"/>
          <p:nvPr/>
        </p:nvSpPr>
        <p:spPr>
          <a:xfrm>
            <a:off x="984875" y="2022125"/>
            <a:ext cx="2027700" cy="2616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500">
                <a:solidFill>
                  <a:srgbClr val="211F1C"/>
                </a:solidFill>
                <a:latin typeface="Noto Sans SemiBold"/>
                <a:ea typeface="Noto Sans SemiBold"/>
                <a:cs typeface="Noto Sans SemiBold"/>
                <a:sym typeface="Noto Sans SemiBold"/>
              </a:rPr>
              <a:t>- </a:t>
            </a:r>
            <a:r>
              <a:rPr lang="ko" sz="500">
                <a:solidFill>
                  <a:srgbClr val="211F1C"/>
                </a:solidFill>
                <a:latin typeface="Noto Sans SemiBold"/>
                <a:ea typeface="Noto Sans SemiBold"/>
                <a:cs typeface="Noto Sans SemiBold"/>
                <a:sym typeface="Noto Sans SemiBold"/>
              </a:rPr>
              <a:t>모든 임직원이 VOC 데이터를 확인</a:t>
            </a:r>
            <a:endParaRPr>
              <a:latin typeface="Noto Sans SemiBold"/>
              <a:ea typeface="Noto Sans SemiBold"/>
              <a:cs typeface="Noto Sans SemiBold"/>
              <a:sym typeface="Noto Sans SemiBold"/>
            </a:endParaRPr>
          </a:p>
        </p:txBody>
      </p:sp>
      <p:sp>
        <p:nvSpPr>
          <p:cNvPr id="198" name="Google Shape;198;p19"/>
          <p:cNvSpPr txBox="1"/>
          <p:nvPr/>
        </p:nvSpPr>
        <p:spPr>
          <a:xfrm>
            <a:off x="984875" y="2161425"/>
            <a:ext cx="2027700" cy="2616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500">
                <a:solidFill>
                  <a:srgbClr val="211F1C"/>
                </a:solidFill>
                <a:latin typeface="Noto Sans SemiBold"/>
                <a:ea typeface="Noto Sans SemiBold"/>
                <a:cs typeface="Noto Sans SemiBold"/>
                <a:sym typeface="Noto Sans SemiBold"/>
              </a:rPr>
              <a:t>- </a:t>
            </a:r>
            <a:r>
              <a:rPr lang="ko" sz="500">
                <a:solidFill>
                  <a:srgbClr val="211F1C"/>
                </a:solidFill>
                <a:latin typeface="Noto Sans SemiBold"/>
                <a:ea typeface="Noto Sans SemiBold"/>
                <a:cs typeface="Noto Sans SemiBold"/>
                <a:sym typeface="Noto Sans SemiBold"/>
              </a:rPr>
              <a:t>신규 서비스 출시 후 고객의 피드백이 필요할 때 VOC LAB 활용</a:t>
            </a:r>
            <a:endParaRPr>
              <a:latin typeface="Noto Sans SemiBold"/>
              <a:ea typeface="Noto Sans SemiBold"/>
              <a:cs typeface="Noto Sans SemiBold"/>
              <a:sym typeface="Noto Sans SemiBold"/>
            </a:endParaRPr>
          </a:p>
        </p:txBody>
      </p:sp>
      <p:sp>
        <p:nvSpPr>
          <p:cNvPr id="199" name="Google Shape;199;p19"/>
          <p:cNvSpPr txBox="1"/>
          <p:nvPr/>
        </p:nvSpPr>
        <p:spPr>
          <a:xfrm>
            <a:off x="3590900" y="1952500"/>
            <a:ext cx="1962300" cy="26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구매 단계의 고객 정보를 수용하여 UI / UX 개선</a:t>
            </a:r>
            <a:endParaRPr sz="500">
              <a:solidFill>
                <a:srgbClr val="211F1C"/>
              </a:solidFill>
              <a:latin typeface="Noto Sans SemiBold"/>
              <a:ea typeface="Noto Sans SemiBold"/>
              <a:cs typeface="Noto Sans SemiBold"/>
              <a:sym typeface="Noto Sans SemiBold"/>
            </a:endParaRPr>
          </a:p>
        </p:txBody>
      </p:sp>
      <p:sp>
        <p:nvSpPr>
          <p:cNvPr id="200" name="Google Shape;200;p19"/>
          <p:cNvSpPr txBox="1"/>
          <p:nvPr/>
        </p:nvSpPr>
        <p:spPr>
          <a:xfrm>
            <a:off x="3558150" y="1627563"/>
            <a:ext cx="485100" cy="418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3000">
                <a:solidFill>
                  <a:srgbClr val="434343"/>
                </a:solidFill>
                <a:latin typeface="Noto Sans SemiBold"/>
                <a:ea typeface="Noto Sans SemiBold"/>
                <a:cs typeface="Noto Sans SemiBold"/>
                <a:sym typeface="Noto Sans SemiBold"/>
              </a:rPr>
              <a:t>02</a:t>
            </a:r>
            <a:endParaRPr sz="3000">
              <a:solidFill>
                <a:srgbClr val="434343"/>
              </a:solidFill>
              <a:latin typeface="Noto Sans SemiBold"/>
              <a:ea typeface="Noto Sans SemiBold"/>
              <a:cs typeface="Noto Sans SemiBold"/>
              <a:sym typeface="Noto Sans SemiBold"/>
            </a:endParaRPr>
          </a:p>
        </p:txBody>
      </p:sp>
      <p:sp>
        <p:nvSpPr>
          <p:cNvPr id="201" name="Google Shape;201;p19"/>
          <p:cNvSpPr txBox="1"/>
          <p:nvPr/>
        </p:nvSpPr>
        <p:spPr>
          <a:xfrm>
            <a:off x="4069575" y="1627575"/>
            <a:ext cx="1200900" cy="35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1100">
                <a:solidFill>
                  <a:srgbClr val="211F1C"/>
                </a:solidFill>
                <a:latin typeface="Noto Sans SemiBold"/>
                <a:ea typeface="Noto Sans SemiBold"/>
                <a:cs typeface="Noto Sans SemiBold"/>
                <a:sym typeface="Noto Sans SemiBold"/>
              </a:rPr>
              <a:t>‘CJ 온스타일</a:t>
            </a:r>
            <a:r>
              <a:rPr lang="ko" sz="1100">
                <a:solidFill>
                  <a:srgbClr val="211F1C"/>
                </a:solidFill>
                <a:latin typeface="Noto Sans SemiBold"/>
                <a:ea typeface="Noto Sans SemiBold"/>
                <a:cs typeface="Noto Sans SemiBold"/>
                <a:sym typeface="Noto Sans SemiBold"/>
              </a:rPr>
              <a:t>’</a:t>
            </a:r>
            <a:endParaRPr sz="500">
              <a:solidFill>
                <a:srgbClr val="211F1C"/>
              </a:solidFill>
              <a:latin typeface="Noto Sans SemiBold"/>
              <a:ea typeface="Noto Sans SemiBold"/>
              <a:cs typeface="Noto Sans SemiBold"/>
              <a:sym typeface="Noto Sans SemiBold"/>
            </a:endParaRPr>
          </a:p>
        </p:txBody>
      </p:sp>
      <p:sp>
        <p:nvSpPr>
          <p:cNvPr id="202" name="Google Shape;202;p19"/>
          <p:cNvSpPr txBox="1"/>
          <p:nvPr/>
        </p:nvSpPr>
        <p:spPr>
          <a:xfrm>
            <a:off x="3584696" y="2122875"/>
            <a:ext cx="1974600" cy="26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긍부정 분석을 통해 CS 대응</a:t>
            </a:r>
            <a:endParaRPr sz="500">
              <a:solidFill>
                <a:srgbClr val="211F1C"/>
              </a:solidFill>
              <a:latin typeface="Noto Sans SemiBold"/>
              <a:ea typeface="Noto Sans SemiBold"/>
              <a:cs typeface="Noto Sans SemiBold"/>
              <a:sym typeface="Noto Sans SemiBold"/>
            </a:endParaRPr>
          </a:p>
        </p:txBody>
      </p:sp>
      <p:sp>
        <p:nvSpPr>
          <p:cNvPr id="203" name="Google Shape;203;p19"/>
          <p:cNvSpPr txBox="1"/>
          <p:nvPr/>
        </p:nvSpPr>
        <p:spPr>
          <a:xfrm>
            <a:off x="6170338" y="1952500"/>
            <a:ext cx="19623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보유한 채널에서 최근 3년간 수집된 6,000만 건의 데이터를 텍스트 분석</a:t>
            </a:r>
            <a:endParaRPr sz="500">
              <a:solidFill>
                <a:srgbClr val="211F1C"/>
              </a:solidFill>
              <a:latin typeface="Noto Sans SemiBold"/>
              <a:ea typeface="Noto Sans SemiBold"/>
              <a:cs typeface="Noto Sans SemiBold"/>
              <a:sym typeface="Noto Sans SemiBold"/>
            </a:endParaRPr>
          </a:p>
        </p:txBody>
      </p:sp>
      <p:sp>
        <p:nvSpPr>
          <p:cNvPr id="204" name="Google Shape;204;p19"/>
          <p:cNvSpPr txBox="1"/>
          <p:nvPr/>
        </p:nvSpPr>
        <p:spPr>
          <a:xfrm>
            <a:off x="6137588" y="1627563"/>
            <a:ext cx="485100" cy="4185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lang="ko" sz="3000">
                <a:solidFill>
                  <a:srgbClr val="434343"/>
                </a:solidFill>
                <a:latin typeface="Noto Sans SemiBold"/>
                <a:ea typeface="Noto Sans SemiBold"/>
                <a:cs typeface="Noto Sans SemiBold"/>
                <a:sym typeface="Noto Sans SemiBold"/>
              </a:rPr>
              <a:t>03</a:t>
            </a:r>
            <a:endParaRPr sz="3000">
              <a:solidFill>
                <a:srgbClr val="434343"/>
              </a:solidFill>
              <a:latin typeface="Noto Sans SemiBold"/>
              <a:ea typeface="Noto Sans SemiBold"/>
              <a:cs typeface="Noto Sans SemiBold"/>
              <a:sym typeface="Noto Sans SemiBold"/>
            </a:endParaRPr>
          </a:p>
        </p:txBody>
      </p:sp>
      <p:sp>
        <p:nvSpPr>
          <p:cNvPr id="205" name="Google Shape;205;p19"/>
          <p:cNvSpPr txBox="1"/>
          <p:nvPr/>
        </p:nvSpPr>
        <p:spPr>
          <a:xfrm>
            <a:off x="6649013" y="1627575"/>
            <a:ext cx="1200900" cy="35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1200"/>
              </a:spcBef>
              <a:spcAft>
                <a:spcPts val="1200"/>
              </a:spcAft>
              <a:buNone/>
            </a:pPr>
            <a:r>
              <a:rPr lang="ko" sz="1100">
                <a:solidFill>
                  <a:srgbClr val="211F1C"/>
                </a:solidFill>
                <a:latin typeface="Noto Sans SemiBold"/>
                <a:ea typeface="Noto Sans SemiBold"/>
                <a:cs typeface="Noto Sans SemiBold"/>
                <a:sym typeface="Noto Sans SemiBold"/>
              </a:rPr>
              <a:t>‘GS 샵’</a:t>
            </a:r>
            <a:endParaRPr sz="500">
              <a:solidFill>
                <a:srgbClr val="211F1C"/>
              </a:solidFill>
              <a:latin typeface="Noto Sans SemiBold"/>
              <a:ea typeface="Noto Sans SemiBold"/>
              <a:cs typeface="Noto Sans SemiBold"/>
              <a:sym typeface="Noto Sans SemiBold"/>
            </a:endParaRPr>
          </a:p>
        </p:txBody>
      </p:sp>
      <p:sp>
        <p:nvSpPr>
          <p:cNvPr id="206" name="Google Shape;206;p19"/>
          <p:cNvSpPr txBox="1"/>
          <p:nvPr/>
        </p:nvSpPr>
        <p:spPr>
          <a:xfrm>
            <a:off x="6164133" y="2122875"/>
            <a:ext cx="19746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500"/>
              </a:spcAft>
              <a:buNone/>
            </a:pPr>
            <a:r>
              <a:rPr lang="ko" sz="500">
                <a:solidFill>
                  <a:srgbClr val="211F1C"/>
                </a:solidFill>
                <a:latin typeface="Noto Sans SemiBold"/>
                <a:ea typeface="Noto Sans SemiBold"/>
                <a:cs typeface="Noto Sans SemiBold"/>
                <a:sym typeface="Noto Sans SemiBold"/>
              </a:rPr>
              <a:t>- 기술로 분석하고 상품, 방송, 품질 등 영업 전반에서 고객 의견을 신속히 확인하고 반영</a:t>
            </a:r>
            <a:endParaRPr sz="500">
              <a:solidFill>
                <a:srgbClr val="211F1C"/>
              </a:solidFill>
              <a:latin typeface="Noto Sans SemiBold"/>
              <a:ea typeface="Noto Sans SemiBold"/>
              <a:cs typeface="Noto Sans SemiBold"/>
              <a:sym typeface="Noto Sans SemiBold"/>
            </a:endParaRPr>
          </a:p>
        </p:txBody>
      </p:sp>
      <p:sp>
        <p:nvSpPr>
          <p:cNvPr id="207" name="Google Shape;207;p19"/>
          <p:cNvSpPr txBox="1"/>
          <p:nvPr/>
        </p:nvSpPr>
        <p:spPr>
          <a:xfrm>
            <a:off x="298200" y="768000"/>
            <a:ext cx="22155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02 | 케이스 스터디</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11" name="Shape 211"/>
        <p:cNvGrpSpPr/>
        <p:nvPr/>
      </p:nvGrpSpPr>
      <p:grpSpPr>
        <a:xfrm>
          <a:off x="0" y="0"/>
          <a:ext cx="0" cy="0"/>
          <a:chOff x="0" y="0"/>
          <a:chExt cx="0" cy="0"/>
        </a:xfrm>
      </p:grpSpPr>
      <p:pic>
        <p:nvPicPr>
          <p:cNvPr id="212" name="Google Shape;212;p20"/>
          <p:cNvPicPr preferRelativeResize="0"/>
          <p:nvPr/>
        </p:nvPicPr>
        <p:blipFill>
          <a:blip r:embed="rId3">
            <a:alphaModFix/>
          </a:blip>
          <a:stretch>
            <a:fillRect/>
          </a:stretch>
        </p:blipFill>
        <p:spPr>
          <a:xfrm>
            <a:off x="298199" y="1627582"/>
            <a:ext cx="2331565" cy="3023942"/>
          </a:xfrm>
          <a:prstGeom prst="rect">
            <a:avLst/>
          </a:prstGeom>
          <a:noFill/>
          <a:ln>
            <a:noFill/>
          </a:ln>
          <a:effectLst>
            <a:outerShdw blurRad="57150" rotWithShape="0" algn="bl" dir="5400000" dist="19050">
              <a:srgbClr val="000000">
                <a:alpha val="50000"/>
              </a:srgbClr>
            </a:outerShdw>
          </a:effectLst>
        </p:spPr>
      </p:pic>
      <p:cxnSp>
        <p:nvCxnSpPr>
          <p:cNvPr id="213" name="Google Shape;213;p20"/>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14" name="Google Shape;214;p20"/>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15" name="Google Shape;215;p20"/>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16" name="Google Shape;216;p20"/>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17" name="Google Shape;217;p20"/>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page.07</a:t>
            </a:r>
            <a:endParaRPr sz="700">
              <a:latin typeface="Inter Medium"/>
              <a:ea typeface="Inter Medium"/>
              <a:cs typeface="Inter Medium"/>
              <a:sym typeface="Inter Medium"/>
            </a:endParaRPr>
          </a:p>
        </p:txBody>
      </p:sp>
      <p:sp>
        <p:nvSpPr>
          <p:cNvPr id="218" name="Google Shape;218;p20"/>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pic>
        <p:nvPicPr>
          <p:cNvPr id="219" name="Google Shape;219;p20"/>
          <p:cNvPicPr preferRelativeResize="0"/>
          <p:nvPr/>
        </p:nvPicPr>
        <p:blipFill>
          <a:blip r:embed="rId4">
            <a:alphaModFix/>
          </a:blip>
          <a:stretch>
            <a:fillRect/>
          </a:stretch>
        </p:blipFill>
        <p:spPr>
          <a:xfrm>
            <a:off x="1001512" y="1627581"/>
            <a:ext cx="2358680" cy="3023943"/>
          </a:xfrm>
          <a:prstGeom prst="rect">
            <a:avLst/>
          </a:prstGeom>
          <a:noFill/>
          <a:ln>
            <a:noFill/>
          </a:ln>
          <a:effectLst>
            <a:outerShdw blurRad="57150" rotWithShape="0" algn="bl" dir="5400000" dist="19050">
              <a:srgbClr val="000000">
                <a:alpha val="50000"/>
              </a:srgbClr>
            </a:outerShdw>
          </a:effectLst>
        </p:spPr>
      </p:pic>
      <p:pic>
        <p:nvPicPr>
          <p:cNvPr id="220" name="Google Shape;220;p20"/>
          <p:cNvPicPr preferRelativeResize="0"/>
          <p:nvPr/>
        </p:nvPicPr>
        <p:blipFill>
          <a:blip r:embed="rId5">
            <a:alphaModFix/>
          </a:blip>
          <a:stretch>
            <a:fillRect/>
          </a:stretch>
        </p:blipFill>
        <p:spPr>
          <a:xfrm>
            <a:off x="1592057" y="1627573"/>
            <a:ext cx="2358680" cy="3023943"/>
          </a:xfrm>
          <a:prstGeom prst="rect">
            <a:avLst/>
          </a:prstGeom>
          <a:noFill/>
          <a:ln>
            <a:noFill/>
          </a:ln>
          <a:effectLst>
            <a:outerShdw blurRad="57150" rotWithShape="0" algn="bl" dir="5400000" dist="19050">
              <a:srgbClr val="000000">
                <a:alpha val="50000"/>
              </a:srgbClr>
            </a:outerShdw>
          </a:effectLst>
        </p:spPr>
      </p:pic>
      <p:sp>
        <p:nvSpPr>
          <p:cNvPr id="221" name="Google Shape;221;p20"/>
          <p:cNvSpPr txBox="1"/>
          <p:nvPr/>
        </p:nvSpPr>
        <p:spPr>
          <a:xfrm>
            <a:off x="4271400" y="1627575"/>
            <a:ext cx="46881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3000">
                <a:solidFill>
                  <a:schemeClr val="dk1"/>
                </a:solidFill>
                <a:latin typeface="Montserrat"/>
                <a:ea typeface="Montserrat"/>
                <a:cs typeface="Montserrat"/>
                <a:sym typeface="Montserrat"/>
              </a:rPr>
              <a:t>MUSINSA</a:t>
            </a:r>
            <a:endParaRPr b="1" sz="3000">
              <a:latin typeface="Montserrat"/>
              <a:ea typeface="Montserrat"/>
              <a:cs typeface="Montserrat"/>
              <a:sym typeface="Montserrat"/>
            </a:endParaRPr>
          </a:p>
        </p:txBody>
      </p:sp>
      <p:sp>
        <p:nvSpPr>
          <p:cNvPr id="222" name="Google Shape;222;p20"/>
          <p:cNvSpPr/>
          <p:nvPr/>
        </p:nvSpPr>
        <p:spPr>
          <a:xfrm>
            <a:off x="4361700" y="2611550"/>
            <a:ext cx="4449300" cy="388200"/>
          </a:xfrm>
          <a:prstGeom prst="roundRect">
            <a:avLst>
              <a:gd fmla="val 50000"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a:t>
            </a:r>
            <a:r>
              <a:rPr lang="ko" sz="1100">
                <a:solidFill>
                  <a:srgbClr val="434343"/>
                </a:solidFill>
                <a:latin typeface="Inter SemiBold"/>
                <a:ea typeface="Inter SemiBold"/>
                <a:cs typeface="Inter SemiBold"/>
                <a:sym typeface="Inter SemiBold"/>
              </a:rPr>
              <a:t>DT 노력 및 </a:t>
            </a:r>
            <a:r>
              <a:rPr lang="ko" sz="1100">
                <a:solidFill>
                  <a:srgbClr val="434343"/>
                </a:solidFill>
                <a:latin typeface="Inter SemiBold"/>
                <a:ea typeface="Inter SemiBold"/>
                <a:cs typeface="Inter SemiBold"/>
                <a:sym typeface="Inter SemiBold"/>
              </a:rPr>
              <a:t>온라인 플랫폼을 적극 활용하는 업종 서치</a:t>
            </a:r>
            <a:endParaRPr sz="1100">
              <a:solidFill>
                <a:srgbClr val="434343"/>
              </a:solidFill>
              <a:latin typeface="Inter SemiBold"/>
              <a:ea typeface="Inter SemiBold"/>
              <a:cs typeface="Inter SemiBold"/>
              <a:sym typeface="Inter SemiBold"/>
            </a:endParaRPr>
          </a:p>
        </p:txBody>
      </p:sp>
      <p:sp>
        <p:nvSpPr>
          <p:cNvPr id="223" name="Google Shape;223;p20"/>
          <p:cNvSpPr/>
          <p:nvPr/>
        </p:nvSpPr>
        <p:spPr>
          <a:xfrm>
            <a:off x="4361700" y="3084275"/>
            <a:ext cx="4449300" cy="388200"/>
          </a:xfrm>
          <a:prstGeom prst="roundRect">
            <a:avLst>
              <a:gd fmla="val 50000"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트렌드가 빠르게 변화하는 패션 산업을 선택</a:t>
            </a:r>
            <a:endParaRPr sz="1100">
              <a:solidFill>
                <a:srgbClr val="434343"/>
              </a:solidFill>
              <a:latin typeface="Inter SemiBold"/>
              <a:ea typeface="Inter SemiBold"/>
              <a:cs typeface="Inter SemiBold"/>
              <a:sym typeface="Inter SemiBold"/>
            </a:endParaRPr>
          </a:p>
        </p:txBody>
      </p:sp>
      <p:sp>
        <p:nvSpPr>
          <p:cNvPr id="224" name="Google Shape;224;p20"/>
          <p:cNvSpPr/>
          <p:nvPr/>
        </p:nvSpPr>
        <p:spPr>
          <a:xfrm>
            <a:off x="4361700" y="3557000"/>
            <a:ext cx="4449300" cy="528900"/>
          </a:xfrm>
          <a:prstGeom prst="roundRect">
            <a:avLst>
              <a:gd fmla="val 39511" name="adj"/>
            </a:avLst>
          </a:prstGeom>
          <a:solidFill>
            <a:srgbClr val="FFFFFF">
              <a:alpha val="7000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고객 경험과 만족도가 중요한 세대인 MZ세대 </a:t>
            </a:r>
            <a:endParaRPr sz="1100">
              <a:solidFill>
                <a:srgbClr val="434343"/>
              </a:solidFill>
              <a:latin typeface="Inter SemiBold"/>
              <a:ea typeface="Inter SemiBold"/>
              <a:cs typeface="Inter SemiBold"/>
              <a:sym typeface="Inter SemiBold"/>
            </a:endParaRPr>
          </a:p>
          <a:p>
            <a:pPr indent="0" lvl="0" marL="0" rtl="0" algn="l">
              <a:spcBef>
                <a:spcPts val="0"/>
              </a:spcBef>
              <a:spcAft>
                <a:spcPts val="0"/>
              </a:spcAft>
              <a:buNone/>
            </a:pPr>
            <a:r>
              <a:rPr lang="ko" sz="1100">
                <a:solidFill>
                  <a:srgbClr val="434343"/>
                </a:solidFill>
                <a:latin typeface="Inter SemiBold"/>
                <a:ea typeface="Inter SemiBold"/>
                <a:cs typeface="Inter SemiBold"/>
                <a:sym typeface="Inter SemiBold"/>
              </a:rPr>
              <a:t>    빈도가 높은 패션 전문 플랫폼인 무신사 선택</a:t>
            </a:r>
            <a:endParaRPr sz="1100">
              <a:solidFill>
                <a:srgbClr val="434343"/>
              </a:solidFill>
              <a:latin typeface="Inter SemiBold"/>
              <a:ea typeface="Inter SemiBold"/>
              <a:cs typeface="Inter SemiBold"/>
              <a:sym typeface="Inter SemiBold"/>
            </a:endParaRPr>
          </a:p>
        </p:txBody>
      </p:sp>
      <p:sp>
        <p:nvSpPr>
          <p:cNvPr id="225" name="Google Shape;225;p20"/>
          <p:cNvSpPr txBox="1"/>
          <p:nvPr/>
        </p:nvSpPr>
        <p:spPr>
          <a:xfrm>
            <a:off x="298200" y="768000"/>
            <a:ext cx="37917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03 | 패션 업종 및 플랫폼 선정 이유</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226" name="Google Shape;226;p20"/>
          <p:cNvSpPr txBox="1"/>
          <p:nvPr/>
        </p:nvSpPr>
        <p:spPr>
          <a:xfrm>
            <a:off x="4361700" y="4170425"/>
            <a:ext cx="41511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highlight>
                  <a:srgbClr val="980000"/>
                </a:highlight>
                <a:latin typeface="Noto Sans SemiBold"/>
                <a:ea typeface="Noto Sans SemiBold"/>
                <a:cs typeface="Noto Sans SemiBold"/>
                <a:sym typeface="Noto Sans SemiBold"/>
              </a:rPr>
              <a:t>가정 : 패션 플랫폼 ‘무신사’ 서비스 담당자</a:t>
            </a:r>
            <a:endParaRPr>
              <a:solidFill>
                <a:srgbClr val="FFFFFF"/>
              </a:solidFill>
              <a:highlight>
                <a:srgbClr val="980000"/>
              </a:highlight>
              <a:latin typeface="Noto Sans SemiBold"/>
              <a:ea typeface="Noto Sans SemiBold"/>
              <a:cs typeface="Noto Sans SemiBold"/>
              <a:sym typeface="Noto Sans SemiBold"/>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30" name="Shape 230"/>
        <p:cNvGrpSpPr/>
        <p:nvPr/>
      </p:nvGrpSpPr>
      <p:grpSpPr>
        <a:xfrm>
          <a:off x="0" y="0"/>
          <a:ext cx="0" cy="0"/>
          <a:chOff x="0" y="0"/>
          <a:chExt cx="0" cy="0"/>
        </a:xfrm>
      </p:grpSpPr>
      <p:sp>
        <p:nvSpPr>
          <p:cNvPr id="231" name="Google Shape;231;p21"/>
          <p:cNvSpPr/>
          <p:nvPr/>
        </p:nvSpPr>
        <p:spPr>
          <a:xfrm>
            <a:off x="1052700" y="4490450"/>
            <a:ext cx="1154400" cy="2103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1"/>
          <p:cNvSpPr/>
          <p:nvPr/>
        </p:nvSpPr>
        <p:spPr>
          <a:xfrm>
            <a:off x="2523750" y="3949575"/>
            <a:ext cx="1154400" cy="7512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1"/>
          <p:cNvSpPr/>
          <p:nvPr/>
        </p:nvSpPr>
        <p:spPr>
          <a:xfrm>
            <a:off x="3994800" y="3434525"/>
            <a:ext cx="1154400" cy="12663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1"/>
          <p:cNvSpPr/>
          <p:nvPr/>
        </p:nvSpPr>
        <p:spPr>
          <a:xfrm>
            <a:off x="5465850" y="2802975"/>
            <a:ext cx="1154400" cy="1897800"/>
          </a:xfrm>
          <a:prstGeom prst="roundRect">
            <a:avLst>
              <a:gd fmla="val 16667" name="adj"/>
            </a:avLst>
          </a:prstGeom>
          <a:solidFill>
            <a:srgbClr val="EEEE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1"/>
          <p:cNvSpPr/>
          <p:nvPr/>
        </p:nvSpPr>
        <p:spPr>
          <a:xfrm>
            <a:off x="6936900" y="1550600"/>
            <a:ext cx="1154400" cy="3150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6" name="Google Shape;236;p21"/>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37" name="Google Shape;237;p21"/>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38" name="Google Shape;238;p21"/>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39" name="Google Shape;239;p21"/>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40" name="Google Shape;240;p21"/>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page.08</a:t>
            </a:r>
            <a:endParaRPr sz="700">
              <a:latin typeface="Inter Medium"/>
              <a:ea typeface="Inter Medium"/>
              <a:cs typeface="Inter Medium"/>
              <a:sym typeface="Inter Medium"/>
            </a:endParaRPr>
          </a:p>
        </p:txBody>
      </p:sp>
      <p:sp>
        <p:nvSpPr>
          <p:cNvPr id="241" name="Google Shape;241;p21"/>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242" name="Google Shape;242;p21"/>
          <p:cNvSpPr txBox="1"/>
          <p:nvPr/>
        </p:nvSpPr>
        <p:spPr>
          <a:xfrm>
            <a:off x="398925" y="1831875"/>
            <a:ext cx="527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23년 배포된 ‘무신사’ 매출 확인 시,</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2018년 이후로 지속적으로 상승하는 것을 확인</a:t>
            </a:r>
            <a:endParaRPr sz="900">
              <a:solidFill>
                <a:srgbClr val="434343"/>
              </a:solidFill>
              <a:latin typeface="Noto Sans SemiBold"/>
              <a:ea typeface="Noto Sans SemiBold"/>
              <a:cs typeface="Noto Sans SemiBold"/>
              <a:sym typeface="Noto Sans SemiBold"/>
            </a:endParaRPr>
          </a:p>
        </p:txBody>
      </p:sp>
      <p:pic>
        <p:nvPicPr>
          <p:cNvPr id="243" name="Google Shape;243;p21"/>
          <p:cNvPicPr preferRelativeResize="0"/>
          <p:nvPr/>
        </p:nvPicPr>
        <p:blipFill>
          <a:blip r:embed="rId3">
            <a:alphaModFix/>
          </a:blip>
          <a:stretch>
            <a:fillRect/>
          </a:stretch>
        </p:blipFill>
        <p:spPr>
          <a:xfrm rot="2700008">
            <a:off x="6215243" y="2023758"/>
            <a:ext cx="1280564" cy="2214733"/>
          </a:xfrm>
          <a:prstGeom prst="rect">
            <a:avLst/>
          </a:prstGeom>
          <a:noFill/>
          <a:ln>
            <a:noFill/>
          </a:ln>
        </p:spPr>
      </p:pic>
      <p:sp>
        <p:nvSpPr>
          <p:cNvPr id="244" name="Google Shape;244;p21"/>
          <p:cNvSpPr txBox="1"/>
          <p:nvPr/>
        </p:nvSpPr>
        <p:spPr>
          <a:xfrm>
            <a:off x="1181850" y="4065500"/>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1,073</a:t>
            </a:r>
            <a:endParaRPr>
              <a:solidFill>
                <a:srgbClr val="434343"/>
              </a:solidFill>
              <a:latin typeface="Noto Sans SemiBold"/>
              <a:ea typeface="Noto Sans SemiBold"/>
              <a:cs typeface="Noto Sans SemiBold"/>
              <a:sym typeface="Noto Sans SemiBold"/>
            </a:endParaRPr>
          </a:p>
        </p:txBody>
      </p:sp>
      <p:sp>
        <p:nvSpPr>
          <p:cNvPr id="245" name="Google Shape;245;p21"/>
          <p:cNvSpPr txBox="1"/>
          <p:nvPr/>
        </p:nvSpPr>
        <p:spPr>
          <a:xfrm>
            <a:off x="2588325" y="3665300"/>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2,197</a:t>
            </a:r>
            <a:endParaRPr>
              <a:solidFill>
                <a:srgbClr val="434343"/>
              </a:solidFill>
              <a:latin typeface="Noto Sans SemiBold"/>
              <a:ea typeface="Noto Sans SemiBold"/>
              <a:cs typeface="Noto Sans SemiBold"/>
              <a:sym typeface="Noto Sans SemiBold"/>
            </a:endParaRPr>
          </a:p>
        </p:txBody>
      </p:sp>
      <p:sp>
        <p:nvSpPr>
          <p:cNvPr id="246" name="Google Shape;246;p21"/>
          <p:cNvSpPr txBox="1"/>
          <p:nvPr/>
        </p:nvSpPr>
        <p:spPr>
          <a:xfrm>
            <a:off x="4123950" y="3034325"/>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3,319</a:t>
            </a:r>
            <a:endParaRPr>
              <a:solidFill>
                <a:srgbClr val="434343"/>
              </a:solidFill>
              <a:latin typeface="Noto Sans SemiBold"/>
              <a:ea typeface="Noto Sans SemiBold"/>
              <a:cs typeface="Noto Sans SemiBold"/>
              <a:sym typeface="Noto Sans SemiBold"/>
            </a:endParaRPr>
          </a:p>
        </p:txBody>
      </p:sp>
      <p:sp>
        <p:nvSpPr>
          <p:cNvPr id="247" name="Google Shape;247;p21"/>
          <p:cNvSpPr txBox="1"/>
          <p:nvPr/>
        </p:nvSpPr>
        <p:spPr>
          <a:xfrm>
            <a:off x="5595000" y="2458875"/>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4,613</a:t>
            </a:r>
            <a:endParaRPr>
              <a:solidFill>
                <a:srgbClr val="434343"/>
              </a:solidFill>
              <a:latin typeface="Noto Sans SemiBold"/>
              <a:ea typeface="Noto Sans SemiBold"/>
              <a:cs typeface="Noto Sans SemiBold"/>
              <a:sym typeface="Noto Sans SemiBold"/>
            </a:endParaRPr>
          </a:p>
        </p:txBody>
      </p:sp>
      <p:sp>
        <p:nvSpPr>
          <p:cNvPr id="248" name="Google Shape;248;p21"/>
          <p:cNvSpPr txBox="1"/>
          <p:nvPr/>
        </p:nvSpPr>
        <p:spPr>
          <a:xfrm>
            <a:off x="7066050" y="1150400"/>
            <a:ext cx="89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434343"/>
                </a:solidFill>
                <a:latin typeface="Noto Sans SemiBold"/>
                <a:ea typeface="Noto Sans SemiBold"/>
                <a:cs typeface="Noto Sans SemiBold"/>
                <a:sym typeface="Noto Sans SemiBold"/>
              </a:rPr>
              <a:t>7,083</a:t>
            </a:r>
            <a:endParaRPr>
              <a:solidFill>
                <a:srgbClr val="434343"/>
              </a:solidFill>
              <a:latin typeface="Noto Sans SemiBold"/>
              <a:ea typeface="Noto Sans SemiBold"/>
              <a:cs typeface="Noto Sans SemiBold"/>
              <a:sym typeface="Noto Sans SemiBold"/>
            </a:endParaRPr>
          </a:p>
        </p:txBody>
      </p:sp>
      <p:sp>
        <p:nvSpPr>
          <p:cNvPr id="249" name="Google Shape;249;p21"/>
          <p:cNvSpPr txBox="1"/>
          <p:nvPr/>
        </p:nvSpPr>
        <p:spPr>
          <a:xfrm>
            <a:off x="7118100" y="845475"/>
            <a:ext cx="973200" cy="3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900">
                <a:solidFill>
                  <a:schemeClr val="dk1"/>
                </a:solidFill>
                <a:latin typeface="Noto Sans SemiBold"/>
                <a:ea typeface="Noto Sans SemiBold"/>
                <a:cs typeface="Noto Sans SemiBold"/>
                <a:sym typeface="Noto Sans SemiBold"/>
              </a:rPr>
              <a:t>단위 : 억원</a:t>
            </a:r>
            <a:endParaRPr sz="900">
              <a:latin typeface="Noto Sans SemiBold"/>
              <a:ea typeface="Noto Sans SemiBold"/>
              <a:cs typeface="Noto Sans SemiBold"/>
              <a:sym typeface="Noto Sans SemiBold"/>
            </a:endParaRPr>
          </a:p>
        </p:txBody>
      </p:sp>
      <p:sp>
        <p:nvSpPr>
          <p:cNvPr id="250" name="Google Shape;250;p21"/>
          <p:cNvSpPr txBox="1"/>
          <p:nvPr/>
        </p:nvSpPr>
        <p:spPr>
          <a:xfrm>
            <a:off x="298200" y="768000"/>
            <a:ext cx="5220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04 | 지속적으로 매출이 상승하고 있는 ‘무신사’</a:t>
            </a:r>
            <a:endParaRPr sz="1800">
              <a:solidFill>
                <a:srgbClr val="FFFFFF"/>
              </a:solidFill>
              <a:highlight>
                <a:srgbClr val="000000"/>
              </a:highlight>
              <a:latin typeface="Noto Sans SemiBold"/>
              <a:ea typeface="Noto Sans SemiBold"/>
              <a:cs typeface="Noto Sans SemiBold"/>
              <a:sym typeface="Noto Sans SemiBold"/>
            </a:endParaRPr>
          </a:p>
        </p:txBody>
      </p:sp>
      <p:sp>
        <p:nvSpPr>
          <p:cNvPr id="251" name="Google Shape;251;p21"/>
          <p:cNvSpPr txBox="1"/>
          <p:nvPr/>
        </p:nvSpPr>
        <p:spPr>
          <a:xfrm>
            <a:off x="398925" y="1363150"/>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무신사 매출 상승</a:t>
            </a:r>
            <a:endParaRPr sz="1500">
              <a:solidFill>
                <a:srgbClr val="434343"/>
              </a:solidFill>
              <a:latin typeface="Noto Sans SemiBold"/>
              <a:ea typeface="Noto Sans SemiBold"/>
              <a:cs typeface="Noto Sans SemiBold"/>
              <a:sym typeface="Noto Sans SemiBold"/>
            </a:endParaRPr>
          </a:p>
        </p:txBody>
      </p:sp>
      <p:sp>
        <p:nvSpPr>
          <p:cNvPr id="252" name="Google Shape;252;p21"/>
          <p:cNvSpPr txBox="1"/>
          <p:nvPr/>
        </p:nvSpPr>
        <p:spPr>
          <a:xfrm>
            <a:off x="398925" y="2800350"/>
            <a:ext cx="5274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온라인 패션 플랫폼인 ‘무신사’의 경우,</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입점 브랜드의 판매 수익에서 발생되는 판매 수수료를 통해 </a:t>
            </a:r>
            <a:endParaRPr sz="900">
              <a:solidFill>
                <a:srgbClr val="434343"/>
              </a:solidFill>
              <a:latin typeface="Noto Sans SemiBold"/>
              <a:ea typeface="Noto Sans SemiBold"/>
              <a:cs typeface="Noto Sans SemiBold"/>
              <a:sym typeface="Noto Sans SemiBold"/>
            </a:endParaRPr>
          </a:p>
          <a:p>
            <a:pPr indent="0" lvl="0" marL="0" rtl="0" algn="l">
              <a:spcBef>
                <a:spcPts val="0"/>
              </a:spcBef>
              <a:spcAft>
                <a:spcPts val="0"/>
              </a:spcAft>
              <a:buNone/>
            </a:pPr>
            <a:r>
              <a:rPr lang="ko" sz="900">
                <a:solidFill>
                  <a:srgbClr val="434343"/>
                </a:solidFill>
                <a:latin typeface="Noto Sans SemiBold"/>
                <a:ea typeface="Noto Sans SemiBold"/>
                <a:cs typeface="Noto Sans SemiBold"/>
                <a:sym typeface="Noto Sans SemiBold"/>
              </a:rPr>
              <a:t>수익을 가져가는 방식</a:t>
            </a:r>
            <a:endParaRPr sz="900">
              <a:solidFill>
                <a:srgbClr val="434343"/>
              </a:solidFill>
              <a:latin typeface="Noto Sans SemiBold"/>
              <a:ea typeface="Noto Sans SemiBold"/>
              <a:cs typeface="Noto Sans SemiBold"/>
              <a:sym typeface="Noto Sans SemiBold"/>
            </a:endParaRPr>
          </a:p>
        </p:txBody>
      </p:sp>
      <p:sp>
        <p:nvSpPr>
          <p:cNvPr id="253" name="Google Shape;253;p21"/>
          <p:cNvSpPr txBox="1"/>
          <p:nvPr/>
        </p:nvSpPr>
        <p:spPr>
          <a:xfrm>
            <a:off x="398925" y="2331625"/>
            <a:ext cx="4392900" cy="6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500">
                <a:solidFill>
                  <a:srgbClr val="434343"/>
                </a:solidFill>
                <a:latin typeface="Noto Sans SemiBold"/>
                <a:ea typeface="Noto Sans SemiBold"/>
                <a:cs typeface="Noto Sans SemiBold"/>
                <a:sym typeface="Noto Sans SemiBold"/>
              </a:rPr>
              <a:t>무신사 매출 구조</a:t>
            </a:r>
            <a:endParaRPr sz="1500">
              <a:solidFill>
                <a:srgbClr val="434343"/>
              </a:solidFill>
              <a:latin typeface="Noto Sans SemiBold"/>
              <a:ea typeface="Noto Sans SemiBold"/>
              <a:cs typeface="Noto Sans SemiBold"/>
              <a:sym typeface="Noto Sans SemiBold"/>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57" name="Shape 257"/>
        <p:cNvGrpSpPr/>
        <p:nvPr/>
      </p:nvGrpSpPr>
      <p:grpSpPr>
        <a:xfrm>
          <a:off x="0" y="0"/>
          <a:ext cx="0" cy="0"/>
          <a:chOff x="0" y="0"/>
          <a:chExt cx="0" cy="0"/>
        </a:xfrm>
      </p:grpSpPr>
      <p:sp>
        <p:nvSpPr>
          <p:cNvPr id="258" name="Google Shape;258;p22"/>
          <p:cNvSpPr/>
          <p:nvPr/>
        </p:nvSpPr>
        <p:spPr>
          <a:xfrm>
            <a:off x="-8425" y="2443125"/>
            <a:ext cx="9144000" cy="235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9" name="Google Shape;259;p22"/>
          <p:cNvCxnSpPr/>
          <p:nvPr/>
        </p:nvCxnSpPr>
        <p:spPr>
          <a:xfrm>
            <a:off x="298200" y="632775"/>
            <a:ext cx="8547600" cy="0"/>
          </a:xfrm>
          <a:prstGeom prst="straightConnector1">
            <a:avLst/>
          </a:prstGeom>
          <a:noFill/>
          <a:ln cap="flat" cmpd="sng" w="9525">
            <a:solidFill>
              <a:srgbClr val="0D3B66"/>
            </a:solidFill>
            <a:prstDash val="solid"/>
            <a:round/>
            <a:headEnd len="sm" w="sm" type="none"/>
            <a:tailEnd len="sm" w="sm" type="none"/>
          </a:ln>
        </p:spPr>
      </p:cxnSp>
      <p:cxnSp>
        <p:nvCxnSpPr>
          <p:cNvPr id="260" name="Google Shape;260;p22"/>
          <p:cNvCxnSpPr/>
          <p:nvPr/>
        </p:nvCxnSpPr>
        <p:spPr>
          <a:xfrm>
            <a:off x="298200" y="4925400"/>
            <a:ext cx="8547600" cy="0"/>
          </a:xfrm>
          <a:prstGeom prst="straightConnector1">
            <a:avLst/>
          </a:prstGeom>
          <a:noFill/>
          <a:ln cap="flat" cmpd="sng" w="9525">
            <a:solidFill>
              <a:srgbClr val="0D3B66"/>
            </a:solidFill>
            <a:prstDash val="solid"/>
            <a:round/>
            <a:headEnd len="sm" w="sm" type="none"/>
            <a:tailEnd len="sm" w="sm" type="none"/>
          </a:ln>
        </p:spPr>
      </p:cxnSp>
      <p:sp>
        <p:nvSpPr>
          <p:cNvPr id="261" name="Google Shape;261;p22"/>
          <p:cNvSpPr txBox="1"/>
          <p:nvPr/>
        </p:nvSpPr>
        <p:spPr>
          <a:xfrm>
            <a:off x="298200" y="213000"/>
            <a:ext cx="17877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sz="2000">
                <a:solidFill>
                  <a:srgbClr val="434343"/>
                </a:solidFill>
                <a:latin typeface="Inter SemiBold"/>
                <a:ea typeface="Inter SemiBold"/>
                <a:cs typeface="Inter SemiBold"/>
                <a:sym typeface="Inter SemiBold"/>
              </a:rPr>
              <a:t>프로젝트 개요 | </a:t>
            </a:r>
            <a:endParaRPr sz="2000">
              <a:solidFill>
                <a:srgbClr val="434343"/>
              </a:solidFill>
              <a:latin typeface="Inter SemiBold"/>
              <a:ea typeface="Inter SemiBold"/>
              <a:cs typeface="Inter SemiBold"/>
              <a:sym typeface="Inter SemiBold"/>
            </a:endParaRPr>
          </a:p>
        </p:txBody>
      </p:sp>
      <p:sp>
        <p:nvSpPr>
          <p:cNvPr id="262" name="Google Shape;262;p22"/>
          <p:cNvSpPr txBox="1"/>
          <p:nvPr/>
        </p:nvSpPr>
        <p:spPr>
          <a:xfrm>
            <a:off x="2123425" y="213000"/>
            <a:ext cx="3299400" cy="4185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lang="ko">
                <a:solidFill>
                  <a:srgbClr val="666666"/>
                </a:solidFill>
                <a:latin typeface="Inter SemiBold"/>
                <a:ea typeface="Inter SemiBold"/>
                <a:cs typeface="Inter SemiBold"/>
                <a:sym typeface="Inter SemiBold"/>
              </a:rPr>
              <a:t>주제 선정 및 기획</a:t>
            </a:r>
            <a:endParaRPr>
              <a:solidFill>
                <a:srgbClr val="666666"/>
              </a:solidFill>
              <a:latin typeface="Inter SemiBold"/>
              <a:ea typeface="Inter SemiBold"/>
              <a:cs typeface="Inter SemiBold"/>
              <a:sym typeface="Inter SemiBold"/>
            </a:endParaRPr>
          </a:p>
        </p:txBody>
      </p:sp>
      <p:sp>
        <p:nvSpPr>
          <p:cNvPr id="263" name="Google Shape;263;p22"/>
          <p:cNvSpPr txBox="1"/>
          <p:nvPr/>
        </p:nvSpPr>
        <p:spPr>
          <a:xfrm>
            <a:off x="7637997" y="161525"/>
            <a:ext cx="991800" cy="123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ko" sz="800">
                <a:solidFill>
                  <a:srgbClr val="05041D"/>
                </a:solidFill>
                <a:latin typeface="Inter Medium"/>
                <a:ea typeface="Inter Medium"/>
                <a:cs typeface="Inter Medium"/>
                <a:sym typeface="Inter Medium"/>
              </a:rPr>
              <a:t>page.09</a:t>
            </a:r>
            <a:endParaRPr sz="700">
              <a:latin typeface="Inter Medium"/>
              <a:ea typeface="Inter Medium"/>
              <a:cs typeface="Inter Medium"/>
              <a:sym typeface="Inter Medium"/>
            </a:endParaRPr>
          </a:p>
        </p:txBody>
      </p:sp>
      <p:sp>
        <p:nvSpPr>
          <p:cNvPr id="264" name="Google Shape;264;p22"/>
          <p:cNvSpPr txBox="1"/>
          <p:nvPr/>
        </p:nvSpPr>
        <p:spPr>
          <a:xfrm>
            <a:off x="1271400" y="845475"/>
            <a:ext cx="3000000" cy="5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Montserrat"/>
              <a:ea typeface="Montserrat"/>
              <a:cs typeface="Montserrat"/>
              <a:sym typeface="Montserrat"/>
            </a:endParaRPr>
          </a:p>
        </p:txBody>
      </p:sp>
      <p:sp>
        <p:nvSpPr>
          <p:cNvPr id="265" name="Google Shape;265;p22"/>
          <p:cNvSpPr txBox="1"/>
          <p:nvPr/>
        </p:nvSpPr>
        <p:spPr>
          <a:xfrm>
            <a:off x="371450" y="1514663"/>
            <a:ext cx="80487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Noto Sans SemiBold"/>
              <a:buChar char="●"/>
            </a:pPr>
            <a:r>
              <a:rPr lang="ko" sz="1200">
                <a:solidFill>
                  <a:srgbClr val="434343"/>
                </a:solidFill>
                <a:latin typeface="Noto Sans SemiBold"/>
                <a:ea typeface="Noto Sans SemiBold"/>
                <a:cs typeface="Noto Sans SemiBold"/>
                <a:sym typeface="Noto Sans SemiBold"/>
              </a:rPr>
              <a:t>메가 패션 플랫폼으로 다양한 패션브랜드들이 입점</a:t>
            </a:r>
            <a:endParaRPr sz="1200">
              <a:solidFill>
                <a:srgbClr val="434343"/>
              </a:solidFill>
              <a:latin typeface="Noto Sans SemiBold"/>
              <a:ea typeface="Noto Sans SemiBold"/>
              <a:cs typeface="Noto Sans SemiBold"/>
              <a:sym typeface="Noto Sans SemiBold"/>
            </a:endParaRPr>
          </a:p>
          <a:p>
            <a:pPr indent="-304800" lvl="0" marL="457200" rtl="0" algn="l">
              <a:spcBef>
                <a:spcPts val="0"/>
              </a:spcBef>
              <a:spcAft>
                <a:spcPts val="0"/>
              </a:spcAft>
              <a:buClr>
                <a:srgbClr val="434343"/>
              </a:buClr>
              <a:buSzPts val="1200"/>
              <a:buFont typeface="Noto Sans SemiBold"/>
              <a:buChar char="●"/>
            </a:pPr>
            <a:r>
              <a:rPr lang="ko" sz="1200">
                <a:solidFill>
                  <a:srgbClr val="434343"/>
                </a:solidFill>
                <a:latin typeface="Noto Sans SemiBold"/>
                <a:ea typeface="Noto Sans SemiBold"/>
                <a:cs typeface="Noto Sans SemiBold"/>
                <a:sym typeface="Noto Sans SemiBold"/>
              </a:rPr>
              <a:t>플랫폼 초기에는 영향력으로 인해 많은 브랜드들이 입점을 했으나, 2022년 기준 입점 </a:t>
            </a:r>
            <a:r>
              <a:rPr lang="ko" sz="1200">
                <a:solidFill>
                  <a:srgbClr val="434343"/>
                </a:solidFill>
                <a:highlight>
                  <a:srgbClr val="F4CCCC"/>
                </a:highlight>
                <a:latin typeface="Noto Sans SemiBold"/>
                <a:ea typeface="Noto Sans SemiBold"/>
                <a:cs typeface="Noto Sans SemiBold"/>
                <a:sym typeface="Noto Sans SemiBold"/>
              </a:rPr>
              <a:t>수수료는 약 27%</a:t>
            </a:r>
            <a:r>
              <a:rPr lang="ko" sz="1200">
                <a:solidFill>
                  <a:srgbClr val="434343"/>
                </a:solidFill>
                <a:latin typeface="Noto Sans SemiBold"/>
                <a:ea typeface="Noto Sans SemiBold"/>
                <a:cs typeface="Noto Sans SemiBold"/>
                <a:sym typeface="Noto Sans SemiBold"/>
              </a:rPr>
              <a:t>에 육박하여 타 패션 플랫폼 대비 </a:t>
            </a:r>
            <a:r>
              <a:rPr lang="ko" sz="1200">
                <a:solidFill>
                  <a:srgbClr val="434343"/>
                </a:solidFill>
                <a:highlight>
                  <a:srgbClr val="FFCCCC"/>
                </a:highlight>
                <a:latin typeface="Noto Sans SemiBold"/>
                <a:ea typeface="Noto Sans SemiBold"/>
                <a:cs typeface="Noto Sans SemiBold"/>
                <a:sym typeface="Noto Sans SemiBold"/>
              </a:rPr>
              <a:t>높은 수수료율로 입정 혹은 입점 예정인 패션 브랜드에 부정적 여론 형성</a:t>
            </a:r>
            <a:endParaRPr sz="1200">
              <a:solidFill>
                <a:srgbClr val="434343"/>
              </a:solidFill>
              <a:highlight>
                <a:srgbClr val="FFCCCC"/>
              </a:highlight>
              <a:latin typeface="Noto Sans SemiBold"/>
              <a:ea typeface="Noto Sans SemiBold"/>
              <a:cs typeface="Noto Sans SemiBold"/>
              <a:sym typeface="Noto Sans SemiBold"/>
            </a:endParaRPr>
          </a:p>
        </p:txBody>
      </p:sp>
      <p:grpSp>
        <p:nvGrpSpPr>
          <p:cNvPr id="266" name="Google Shape;266;p22"/>
          <p:cNvGrpSpPr/>
          <p:nvPr/>
        </p:nvGrpSpPr>
        <p:grpSpPr>
          <a:xfrm>
            <a:off x="1751203" y="2588022"/>
            <a:ext cx="5641594" cy="2079735"/>
            <a:chOff x="1804300" y="2613849"/>
            <a:chExt cx="5198189" cy="1916276"/>
          </a:xfrm>
        </p:grpSpPr>
        <p:pic>
          <p:nvPicPr>
            <p:cNvPr id="267" name="Google Shape;267;p22"/>
            <p:cNvPicPr preferRelativeResize="0"/>
            <p:nvPr/>
          </p:nvPicPr>
          <p:blipFill>
            <a:blip r:embed="rId3">
              <a:alphaModFix/>
            </a:blip>
            <a:stretch>
              <a:fillRect/>
            </a:stretch>
          </p:blipFill>
          <p:spPr>
            <a:xfrm>
              <a:off x="1804300" y="2613850"/>
              <a:ext cx="3444299" cy="1916275"/>
            </a:xfrm>
            <a:prstGeom prst="rect">
              <a:avLst/>
            </a:prstGeom>
            <a:noFill/>
            <a:ln>
              <a:noFill/>
            </a:ln>
          </p:spPr>
        </p:pic>
        <p:pic>
          <p:nvPicPr>
            <p:cNvPr id="268" name="Google Shape;268;p22"/>
            <p:cNvPicPr preferRelativeResize="0"/>
            <p:nvPr/>
          </p:nvPicPr>
          <p:blipFill>
            <a:blip r:embed="rId4">
              <a:alphaModFix/>
            </a:blip>
            <a:stretch>
              <a:fillRect/>
            </a:stretch>
          </p:blipFill>
          <p:spPr>
            <a:xfrm>
              <a:off x="5636100" y="2613849"/>
              <a:ext cx="1366389" cy="1916275"/>
            </a:xfrm>
            <a:prstGeom prst="rect">
              <a:avLst/>
            </a:prstGeom>
            <a:noFill/>
            <a:ln>
              <a:noFill/>
            </a:ln>
          </p:spPr>
        </p:pic>
      </p:grpSp>
      <p:sp>
        <p:nvSpPr>
          <p:cNvPr id="269" name="Google Shape;269;p22"/>
          <p:cNvSpPr txBox="1"/>
          <p:nvPr/>
        </p:nvSpPr>
        <p:spPr>
          <a:xfrm>
            <a:off x="298200" y="768000"/>
            <a:ext cx="75189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rgbClr val="FFFFFF"/>
                </a:solidFill>
                <a:highlight>
                  <a:srgbClr val="000000"/>
                </a:highlight>
                <a:latin typeface="Noto Sans SemiBold"/>
                <a:ea typeface="Noto Sans SemiBold"/>
                <a:cs typeface="Noto Sans SemiBold"/>
                <a:sym typeface="Noto Sans SemiBold"/>
              </a:rPr>
              <a:t>05 | </a:t>
            </a:r>
            <a:r>
              <a:rPr lang="ko" sz="1800">
                <a:solidFill>
                  <a:srgbClr val="FFFFFF"/>
                </a:solidFill>
                <a:highlight>
                  <a:srgbClr val="000000"/>
                </a:highlight>
                <a:latin typeface="Noto Sans SemiBold"/>
                <a:ea typeface="Noto Sans SemiBold"/>
                <a:cs typeface="Noto Sans SemiBold"/>
                <a:sym typeface="Noto Sans SemiBold"/>
              </a:rPr>
              <a:t>‘무신사’ 높은 플랫폼 수수료로 인해 패션 브랜드 불만 발생</a:t>
            </a:r>
            <a:endParaRPr sz="1800">
              <a:solidFill>
                <a:srgbClr val="FFFFFF"/>
              </a:solidFill>
              <a:highlight>
                <a:srgbClr val="000000"/>
              </a:highlight>
              <a:latin typeface="Noto Sans SemiBold"/>
              <a:ea typeface="Noto Sans SemiBold"/>
              <a:cs typeface="Noto Sans SemiBold"/>
              <a:sym typeface="Noto Sans SemiBold"/>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